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5" r:id="rId5"/>
    <p:sldId id="296" r:id="rId6"/>
    <p:sldId id="337" r:id="rId7"/>
    <p:sldId id="339" r:id="rId8"/>
    <p:sldId id="338" r:id="rId9"/>
    <p:sldId id="341" r:id="rId10"/>
    <p:sldId id="340" r:id="rId11"/>
    <p:sldId id="335" r:id="rId12"/>
    <p:sldId id="346" r:id="rId13"/>
    <p:sldId id="343" r:id="rId14"/>
    <p:sldId id="347" r:id="rId15"/>
    <p:sldId id="348" r:id="rId16"/>
    <p:sldId id="349" r:id="rId17"/>
    <p:sldId id="355" r:id="rId18"/>
    <p:sldId id="353" r:id="rId19"/>
    <p:sldId id="351" r:id="rId20"/>
    <p:sldId id="352" r:id="rId21"/>
    <p:sldId id="354" r:id="rId22"/>
    <p:sldId id="306"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879" autoAdjust="0"/>
  </p:normalViewPr>
  <p:slideViewPr>
    <p:cSldViewPr snapToGrid="0">
      <p:cViewPr varScale="1">
        <p:scale>
          <a:sx n="69" d="100"/>
          <a:sy n="69" d="100"/>
        </p:scale>
        <p:origin x="112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9/8/2023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9/8/2023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Foods that change wine taste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Foods that change wine taste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Foods that change wine taste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Foods that change wine taste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Foods that change wine taste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Foods that change wine taste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Foods that change wine taste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Foods that change wine taste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Foods that change wine taste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Foods that change wine taste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Foods that change wine taste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Foods that change wine taste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epicurean.com/articles/food-and-wine-interactions.html"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dcanterwines.com/blogs/wine-life/wine-and-salad-pairings/#:~:text=The%20acidity%20of%20the%20vinaigrette,the%20other%20flavors%20to%20shine" TargetMode="External"/><Relationship Id="rId2" Type="http://schemas.openxmlformats.org/officeDocument/2006/relationships/hyperlink" Target="https://www.rd.com/list/foods-affect-sense-taste/" TargetMode="External"/><Relationship Id="rId1" Type="http://schemas.openxmlformats.org/officeDocument/2006/relationships/slideLayout" Target="../slideLayouts/slideLayout16.xml"/><Relationship Id="rId5" Type="http://schemas.openxmlformats.org/officeDocument/2006/relationships/hyperlink" Target="https://www.epicurean.com/articles/food-and-wine-interactions.html" TargetMode="External"/><Relationship Id="rId4" Type="http://schemas.openxmlformats.org/officeDocument/2006/relationships/hyperlink" Target="https://recipes.epicurean.com/asc_results.jsp?title=Oliv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recipes.epicurean.com/asc_results.jsp?title=Olive" TargetMode="External"/><Relationship Id="rId2" Type="http://schemas.openxmlformats.org/officeDocument/2006/relationships/hyperlink" Target="https://www.rd.com/list/foods-affect-sense-taste/" TargetMode="External"/><Relationship Id="rId1" Type="http://schemas.openxmlformats.org/officeDocument/2006/relationships/slideLayout" Target="../slideLayouts/slideLayout16.xml"/><Relationship Id="rId4" Type="http://schemas.openxmlformats.org/officeDocument/2006/relationships/hyperlink" Target="https://www.epicurean.com/articles/food-and-wine-interactions.html"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eatingwell.com/article/7892642/weird-thing-make-wine-taste-different/"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tastingtable.com/1279286/why-asparagus-clashes-most-wine-how-fix/#:~:text=Part%20of%20the%20reason%20is,party%20featuring%20an%20asparagus%20dish" TargetMode="External"/><Relationship Id="rId2" Type="http://schemas.openxmlformats.org/officeDocument/2006/relationships/hyperlink" Target="https://marczykfinefoods.com/miscellany/2021/5/14/asparagus-and-wine-not-as-simple-as-youd-think" TargetMode="External"/><Relationship Id="rId1" Type="http://schemas.openxmlformats.org/officeDocument/2006/relationships/slideLayout" Target="../slideLayouts/slideLayout16.xml"/><Relationship Id="rId4" Type="http://schemas.openxmlformats.org/officeDocument/2006/relationships/hyperlink" Target="https://www.canadianliving.com/food/entertaining/article/why-does-asparagus-ruin-the-taste-of-wi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m/future/article/20141214-how-to-hack-your-taste-buds" TargetMode="External"/><Relationship Id="rId2" Type="http://schemas.openxmlformats.org/officeDocument/2006/relationships/hyperlink" Target="https://www.apps.fst.vt.edu/extension/enology/extonline/foodwine.html" TargetMode="External"/><Relationship Id="rId1" Type="http://schemas.openxmlformats.org/officeDocument/2006/relationships/slideLayout" Target="../slideLayouts/slideLayout3.xml"/><Relationship Id="rId4" Type="http://schemas.openxmlformats.org/officeDocument/2006/relationships/hyperlink" Target="https://www.foodandwine.com/news/tropicana-orange-juice-toothpaste-taste#:~:text=So%20despite%20emerging%20around%20the,gross%20after%20brushing%20your%20tee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newyorker.com/tech/annals-of-technology/how-science-saved-me-from-pretending-to-love-win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s://www.winespectator.com/articles/will-spicy-food-affect-my-sense-of-taste-47776#:~:text=Capsaicin%2C%20the%20active%20component%20of,but%20the%20receptors%20will%20regenerate"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sz="3600" dirty="0"/>
              <a:t>Foods that Change </a:t>
            </a:r>
            <a:r>
              <a:rPr lang="en-US" sz="3600" strike="sngStrike" dirty="0"/>
              <a:t>Flavors</a:t>
            </a:r>
            <a:br>
              <a:rPr lang="en-US" sz="3600" strike="sngStrike" dirty="0"/>
            </a:br>
            <a:r>
              <a:rPr lang="en-US" sz="3600" dirty="0"/>
              <a:t>Taste</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dirty="0"/>
              <a:t>M Ulfers​</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9B9A-2B05-F793-8571-3F322141E767}"/>
              </a:ext>
            </a:extLst>
          </p:cNvPr>
          <p:cNvSpPr>
            <a:spLocks noGrp="1"/>
          </p:cNvSpPr>
          <p:nvPr>
            <p:ph type="title"/>
          </p:nvPr>
        </p:nvSpPr>
        <p:spPr/>
        <p:txBody>
          <a:bodyPr/>
          <a:lstStyle/>
          <a:p>
            <a:r>
              <a:rPr lang="en-US" dirty="0"/>
              <a:t>https://www.apps.fst.vt.edu/extension/enology/extonline/foodwine.html</a:t>
            </a:r>
          </a:p>
        </p:txBody>
      </p:sp>
      <p:sp>
        <p:nvSpPr>
          <p:cNvPr id="3" name="Content Placeholder 2">
            <a:extLst>
              <a:ext uri="{FF2B5EF4-FFF2-40B4-BE49-F238E27FC236}">
                <a16:creationId xmlns:a16="http://schemas.microsoft.com/office/drawing/2014/main" id="{11631600-C1FC-B8B1-761E-131ED042ABC3}"/>
              </a:ext>
            </a:extLst>
          </p:cNvPr>
          <p:cNvSpPr>
            <a:spLocks noGrp="1"/>
          </p:cNvSpPr>
          <p:nvPr>
            <p:ph idx="1"/>
          </p:nvPr>
        </p:nvSpPr>
        <p:spPr/>
        <p:txBody>
          <a:bodyPr/>
          <a:lstStyle/>
          <a:p>
            <a:r>
              <a:rPr lang="en-US" dirty="0"/>
              <a:t>Acidic=sour here.</a:t>
            </a:r>
          </a:p>
          <a:p>
            <a:endParaRPr lang="en-US" dirty="0"/>
          </a:p>
          <a:p>
            <a:r>
              <a:rPr lang="en-US" dirty="0"/>
              <a:t>Salt enhances/magnifies perception of tannins and acidity</a:t>
            </a:r>
          </a:p>
        </p:txBody>
      </p:sp>
      <p:sp>
        <p:nvSpPr>
          <p:cNvPr id="4" name="Footer Placeholder 3">
            <a:extLst>
              <a:ext uri="{FF2B5EF4-FFF2-40B4-BE49-F238E27FC236}">
                <a16:creationId xmlns:a16="http://schemas.microsoft.com/office/drawing/2014/main" id="{3F2AF85C-0FC1-B6C7-7B4E-278D9363C6F1}"/>
              </a:ext>
            </a:extLst>
          </p:cNvPr>
          <p:cNvSpPr>
            <a:spLocks noGrp="1"/>
          </p:cNvSpPr>
          <p:nvPr>
            <p:ph type="ftr" sz="quarter" idx="10"/>
          </p:nvPr>
        </p:nvSpPr>
        <p:spPr/>
        <p:txBody>
          <a:bodyPr/>
          <a:lstStyle/>
          <a:p>
            <a:r>
              <a:rPr lang="en-US"/>
              <a:t>Foods that change wine taste</a:t>
            </a:r>
            <a:endParaRPr lang="en-US" dirty="0"/>
          </a:p>
        </p:txBody>
      </p:sp>
      <p:sp>
        <p:nvSpPr>
          <p:cNvPr id="5" name="Slide Number Placeholder 4">
            <a:extLst>
              <a:ext uri="{FF2B5EF4-FFF2-40B4-BE49-F238E27FC236}">
                <a16:creationId xmlns:a16="http://schemas.microsoft.com/office/drawing/2014/main" id="{7430179E-5B26-2AB7-24C8-330EFBC68CE0}"/>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0333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Sweet covers up sweet</a:t>
            </a:r>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11</a:t>
            </a:fld>
            <a:endParaRPr lang="en-US" dirty="0"/>
          </a:p>
        </p:txBody>
      </p:sp>
      <p:sp>
        <p:nvSpPr>
          <p:cNvPr id="14" name="TextBox 13">
            <a:extLst>
              <a:ext uri="{FF2B5EF4-FFF2-40B4-BE49-F238E27FC236}">
                <a16:creationId xmlns:a16="http://schemas.microsoft.com/office/drawing/2014/main" id="{D943C59F-2517-3BD1-CB0A-38D3CDA46E02}"/>
              </a:ext>
            </a:extLst>
          </p:cNvPr>
          <p:cNvSpPr txBox="1"/>
          <p:nvPr/>
        </p:nvSpPr>
        <p:spPr>
          <a:xfrm>
            <a:off x="88392" y="1951672"/>
            <a:ext cx="11722608" cy="2954655"/>
          </a:xfrm>
          <a:prstGeom prst="rect">
            <a:avLst/>
          </a:prstGeom>
          <a:noFill/>
        </p:spPr>
        <p:txBody>
          <a:bodyPr wrap="square">
            <a:spAutoFit/>
          </a:bodyPr>
          <a:lstStyle/>
          <a:p>
            <a:r>
              <a:rPr lang="en-US" b="1" dirty="0"/>
              <a:t>General agreement that very sweet food will “drown out” the sweet in wines </a:t>
            </a:r>
          </a:p>
          <a:p>
            <a:endParaRPr lang="en-US" dirty="0"/>
          </a:p>
          <a:p>
            <a:r>
              <a:rPr lang="en-US" dirty="0"/>
              <a:t>(which are almost always less sweet than the food) Sweet foods before wine lower the perception of sweet components in wine</a:t>
            </a:r>
          </a:p>
          <a:p>
            <a:endParaRPr lang="en-US" dirty="0"/>
          </a:p>
          <a:p>
            <a:endParaRPr lang="en-US" dirty="0"/>
          </a:p>
          <a:p>
            <a:r>
              <a:rPr lang="en-US" dirty="0"/>
              <a:t>But this guy says… Foods that are sweet (from sugar, fruit or fruit juice, hoisin sauce, honey or the like) or high in umami (well-aged beef, tomatoes, meat stocks or sauces) make any wine taste stronger-by which I mean more emphatic in its basic taste (sourness, bitterness or sweetness). -</a:t>
            </a:r>
            <a:r>
              <a:rPr lang="en-US" sz="2400" dirty="0"/>
              <a:t> </a:t>
            </a:r>
            <a:r>
              <a:rPr lang="en-US" sz="900" dirty="0"/>
              <a:t>Wine and Food In Balance Program </a:t>
            </a:r>
            <a:r>
              <a:rPr lang="en-US" sz="900" dirty="0">
                <a:hlinkClick r:id="rId2"/>
              </a:rPr>
              <a:t>https://www.epicurean.com/articles/food-and-wine-interactions.html</a:t>
            </a:r>
            <a:r>
              <a:rPr lang="en-US" sz="900" dirty="0"/>
              <a:t> </a:t>
            </a:r>
          </a:p>
          <a:p>
            <a:endParaRPr lang="en-US" dirty="0"/>
          </a:p>
          <a:p>
            <a:endParaRPr lang="en-US" dirty="0"/>
          </a:p>
        </p:txBody>
      </p:sp>
    </p:spTree>
    <p:extLst>
      <p:ext uri="{BB962C8B-B14F-4D97-AF65-F5344CB8AC3E}">
        <p14:creationId xmlns:p14="http://schemas.microsoft.com/office/powerpoint/2010/main" val="1598154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Sour covers up sour</a:t>
            </a:r>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12</a:t>
            </a:fld>
            <a:endParaRPr lang="en-US" dirty="0"/>
          </a:p>
        </p:txBody>
      </p:sp>
      <p:sp>
        <p:nvSpPr>
          <p:cNvPr id="14" name="TextBox 13">
            <a:extLst>
              <a:ext uri="{FF2B5EF4-FFF2-40B4-BE49-F238E27FC236}">
                <a16:creationId xmlns:a16="http://schemas.microsoft.com/office/drawing/2014/main" id="{D943C59F-2517-3BD1-CB0A-38D3CDA46E02}"/>
              </a:ext>
            </a:extLst>
          </p:cNvPr>
          <p:cNvSpPr txBox="1"/>
          <p:nvPr/>
        </p:nvSpPr>
        <p:spPr>
          <a:xfrm>
            <a:off x="228600" y="1952334"/>
            <a:ext cx="11722608" cy="5555367"/>
          </a:xfrm>
          <a:prstGeom prst="rect">
            <a:avLst/>
          </a:prstGeom>
          <a:noFill/>
        </p:spPr>
        <p:txBody>
          <a:bodyPr wrap="square">
            <a:spAutoFit/>
          </a:bodyPr>
          <a:lstStyle/>
          <a:p>
            <a:r>
              <a:rPr lang="en-US" b="1" dirty="0"/>
              <a:t>General agreement that very sour/acidity food will “drown out” the sour/acidity in wines</a:t>
            </a:r>
          </a:p>
          <a:p>
            <a:endParaRPr lang="en-US" dirty="0"/>
          </a:p>
          <a:p>
            <a:r>
              <a:rPr lang="en-US" dirty="0"/>
              <a:t> </a:t>
            </a:r>
            <a:r>
              <a:rPr lang="en-US" b="1" dirty="0"/>
              <a:t>Vinaigrette throws wine off-kilter </a:t>
            </a:r>
            <a:r>
              <a:rPr lang="en-US" dirty="0"/>
              <a:t>Salad is difficult to pair with wine because your taste buds adapt to the sourness of vinaigrette. After eating it, you will be able to detect only sourness that’s higher in concentration than that of the dressing. Many wines depend on a delicate balance of sweet and sour, but after your taste buds adapt to vinaigrette, you will taste only a seemingly overbearing sweetness in the wine. </a:t>
            </a:r>
            <a:r>
              <a:rPr lang="en-US" sz="1400" dirty="0">
                <a:hlinkClick r:id="rId2"/>
              </a:rPr>
              <a:t>https://www.rd.com/list/foods-affect-sense-taste/</a:t>
            </a:r>
            <a:endParaRPr lang="en-US" sz="1400" dirty="0"/>
          </a:p>
          <a:p>
            <a:endParaRPr lang="en-US" sz="1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The acid makes wines taste “flabby”</a:t>
            </a:r>
            <a:endParaRPr kumimoji="0" lang="en-US" altLang="en-US" b="0" i="0" u="none" strike="noStrike" cap="none" normalizeH="0" baseline="0" dirty="0">
              <a:ln>
                <a:noFill/>
              </a:ln>
              <a:solidFill>
                <a:schemeClr val="tx1"/>
              </a:solidFill>
              <a:effectLst/>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hlinkClick r:id="rId3"/>
              </a:rPr>
              <a:t>https://www.dcanterwines.com/blogs/wine-life/wine-and-salad-pairings/#:~:text=The%20acidity%20of%20the%20vinaigrette,the%20other%20flavors%20to%20shine</a:t>
            </a:r>
            <a:r>
              <a:rPr kumimoji="0" lang="en-US" altLang="en-US" sz="1100" b="0" i="0" u="none" strike="noStrike" cap="none" normalizeH="0" baseline="0" dirty="0">
                <a:ln>
                  <a:noFill/>
                </a:ln>
                <a:solidFill>
                  <a:schemeClr val="tx1"/>
                </a:solidFill>
                <a:effectLst/>
                <a:latin typeface="Arial" panose="020B0604020202020204" pitchFamily="34" charset="0"/>
              </a:rPr>
              <a:t> </a:t>
            </a:r>
          </a:p>
          <a:p>
            <a:endParaRPr lang="en-US" sz="1400" dirty="0"/>
          </a:p>
          <a:p>
            <a:r>
              <a:rPr lang="en-US" sz="2000" dirty="0"/>
              <a:t>In contrast, sour components (vinegars, citrus, dry wine reductions) and salty components (including soy sauce, </a:t>
            </a:r>
            <a:r>
              <a:rPr lang="en-US" sz="2000" dirty="0">
                <a:hlinkClick r:id="rId4"/>
              </a:rPr>
              <a:t>olives</a:t>
            </a:r>
            <a:r>
              <a:rPr lang="en-US" sz="2000" dirty="0"/>
              <a:t>, olive brine) make wines taste milder-fruitier, less acidic, less bitter. … See for yourself: taste your Cabernet, then lick a wedge of lemon, and try your wine again. The wine tastes great; its fruit, acid and tannins are in balance, just as the winemaker intended them to be. Try one more experiment. Taste the Cabernet again, sprinkle a little salt on an apple slice, and try the wine again. Delicious. Unless you preferred that stronger taste resulting from the sweet apple, of course. </a:t>
            </a:r>
            <a:r>
              <a:rPr lang="en-US" sz="1200" dirty="0"/>
              <a:t>Wine and Food In Balance Program </a:t>
            </a:r>
            <a:r>
              <a:rPr lang="en-US" sz="1200" dirty="0">
                <a:hlinkClick r:id="rId5"/>
              </a:rPr>
              <a:t>https://www.epicurean.com/articles/food-and-wine-interactions.html</a:t>
            </a:r>
            <a:r>
              <a:rPr lang="en-US" sz="1200" dirty="0"/>
              <a:t> </a:t>
            </a:r>
            <a:endParaRPr lang="en-US" sz="2000" dirty="0"/>
          </a:p>
          <a:p>
            <a:endParaRPr lang="en-US" sz="2000" dirty="0"/>
          </a:p>
          <a:p>
            <a:endParaRPr lang="en-US" sz="1400" dirty="0"/>
          </a:p>
          <a:p>
            <a:endParaRPr lang="en-US" dirty="0"/>
          </a:p>
          <a:p>
            <a:endParaRPr lang="en-US" dirty="0"/>
          </a:p>
        </p:txBody>
      </p:sp>
    </p:spTree>
    <p:extLst>
      <p:ext uri="{BB962C8B-B14F-4D97-AF65-F5344CB8AC3E}">
        <p14:creationId xmlns:p14="http://schemas.microsoft.com/office/powerpoint/2010/main" val="205359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Bitter – very sensitive</a:t>
            </a:r>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13</a:t>
            </a:fld>
            <a:endParaRPr lang="en-US" dirty="0"/>
          </a:p>
        </p:txBody>
      </p:sp>
      <p:sp>
        <p:nvSpPr>
          <p:cNvPr id="14" name="TextBox 13">
            <a:extLst>
              <a:ext uri="{FF2B5EF4-FFF2-40B4-BE49-F238E27FC236}">
                <a16:creationId xmlns:a16="http://schemas.microsoft.com/office/drawing/2014/main" id="{D943C59F-2517-3BD1-CB0A-38D3CDA46E02}"/>
              </a:ext>
            </a:extLst>
          </p:cNvPr>
          <p:cNvSpPr txBox="1"/>
          <p:nvPr/>
        </p:nvSpPr>
        <p:spPr>
          <a:xfrm>
            <a:off x="88392" y="1917047"/>
            <a:ext cx="11722608" cy="3023905"/>
          </a:xfrm>
          <a:prstGeom prst="rect">
            <a:avLst/>
          </a:prstGeom>
          <a:noFill/>
        </p:spPr>
        <p:txBody>
          <a:bodyPr wrap="square">
            <a:spAutoFit/>
          </a:bodyPr>
          <a:lstStyle/>
          <a:p>
            <a:r>
              <a:rPr lang="en-US" b="1" dirty="0"/>
              <a:t> IDK</a:t>
            </a:r>
          </a:p>
          <a:p>
            <a:endParaRPr lang="en-US" dirty="0"/>
          </a:p>
          <a:p>
            <a:r>
              <a:rPr lang="en-US" dirty="0"/>
              <a:t>I also avoid the foods that are known to fight with wine: asparagus, artichokes, oily fishes (no tuna fish sandwiches!), vinegar and pickled items. Some tasters avoid coffee and tea, which both also have a lot of tannins, before a tasting. Bitter and spicy foods can also sensitize taste buds, causing tannins or acidity to seem harsher.-</a:t>
            </a:r>
            <a:r>
              <a:rPr lang="en-US" sz="1200" dirty="0"/>
              <a:t>https://www.winespectator.com/articles/which-foods-beverages-to-avoid-before-wine-tasting-</a:t>
            </a:r>
            <a:r>
              <a:rPr lang="en-US" sz="1050" dirty="0"/>
              <a:t>57544 </a:t>
            </a:r>
            <a:endParaRPr lang="en-US" dirty="0"/>
          </a:p>
          <a:p>
            <a:endParaRPr lang="en-US" dirty="0"/>
          </a:p>
          <a:p>
            <a:r>
              <a:rPr lang="en-US" dirty="0"/>
              <a:t>“Bitter foods and bitter wines do not cancel out each other” - </a:t>
            </a:r>
            <a:r>
              <a:rPr lang="en-US" sz="1800" dirty="0"/>
              <a:t>https://www.apps.fst.vt.edu/extension/enology/extonline/foodwine.html </a:t>
            </a:r>
          </a:p>
          <a:p>
            <a:endParaRPr lang="en-US" dirty="0"/>
          </a:p>
          <a:p>
            <a:endParaRPr lang="en-US" dirty="0"/>
          </a:p>
        </p:txBody>
      </p:sp>
    </p:spTree>
    <p:extLst>
      <p:ext uri="{BB962C8B-B14F-4D97-AF65-F5344CB8AC3E}">
        <p14:creationId xmlns:p14="http://schemas.microsoft.com/office/powerpoint/2010/main" val="43843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Salty</a:t>
            </a:r>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14</a:t>
            </a:fld>
            <a:endParaRPr lang="en-US" dirty="0"/>
          </a:p>
        </p:txBody>
      </p:sp>
      <p:sp>
        <p:nvSpPr>
          <p:cNvPr id="14" name="TextBox 13">
            <a:extLst>
              <a:ext uri="{FF2B5EF4-FFF2-40B4-BE49-F238E27FC236}">
                <a16:creationId xmlns:a16="http://schemas.microsoft.com/office/drawing/2014/main" id="{D943C59F-2517-3BD1-CB0A-38D3CDA46E02}"/>
              </a:ext>
            </a:extLst>
          </p:cNvPr>
          <p:cNvSpPr txBox="1"/>
          <p:nvPr/>
        </p:nvSpPr>
        <p:spPr>
          <a:xfrm>
            <a:off x="88392" y="1917047"/>
            <a:ext cx="11722608" cy="4231928"/>
          </a:xfrm>
          <a:prstGeom prst="rect">
            <a:avLst/>
          </a:prstGeom>
          <a:noFill/>
        </p:spPr>
        <p:txBody>
          <a:bodyPr wrap="square">
            <a:spAutoFit/>
          </a:bodyPr>
          <a:lstStyle/>
          <a:p>
            <a:r>
              <a:rPr lang="en-US" b="1" dirty="0"/>
              <a:t> IDK</a:t>
            </a:r>
          </a:p>
          <a:p>
            <a:endParaRPr lang="en-US" dirty="0"/>
          </a:p>
          <a:p>
            <a:r>
              <a:rPr lang="en-US" dirty="0"/>
              <a:t>Salt can magnify the influence of tannins in red wines and acidity in white wines” </a:t>
            </a:r>
            <a:r>
              <a:rPr lang="en-US" sz="2000" dirty="0"/>
              <a:t>https://www.apps.fst.vt.edu/extension/enology/extonline/foodwine.html </a:t>
            </a:r>
          </a:p>
          <a:p>
            <a:endParaRPr lang="en-US" sz="2000" dirty="0"/>
          </a:p>
          <a:p>
            <a:r>
              <a:rPr lang="en-US" b="1" dirty="0"/>
              <a:t>Salt blocks grapefruit’s tartness: </a:t>
            </a:r>
            <a:r>
              <a:rPr lang="en-US" dirty="0"/>
              <a:t>It may sound unpalatable, but salting grapefruit sweetens it. The fruit has both bitter and sweet compounds. Salt blocks the bitter compounds, allowing sweet flavors to be more detectable- </a:t>
            </a:r>
            <a:r>
              <a:rPr lang="en-US" sz="1100" dirty="0">
                <a:hlinkClick r:id="rId2"/>
              </a:rPr>
              <a:t>https://www.rd.com/list/foods-affect-sense-taste/</a:t>
            </a:r>
            <a:endParaRPr lang="en-US" sz="1100" dirty="0"/>
          </a:p>
          <a:p>
            <a:endParaRPr lang="en-US" sz="1100" dirty="0"/>
          </a:p>
          <a:p>
            <a:r>
              <a:rPr lang="en-US" sz="1600" dirty="0"/>
              <a:t>In contrast, sour components (vinegars, citrus, dry wine reductions) and </a:t>
            </a:r>
            <a:r>
              <a:rPr lang="en-US" sz="2000" b="1" dirty="0">
                <a:solidFill>
                  <a:schemeClr val="tx1"/>
                </a:solidFill>
              </a:rPr>
              <a:t>salty components (including soy sauce, </a:t>
            </a:r>
            <a:r>
              <a:rPr lang="en-US" sz="2000" b="1" dirty="0">
                <a:solidFill>
                  <a:schemeClr val="tx1"/>
                </a:solidFill>
                <a:hlinkClick r:id="rId3">
                  <a:extLst>
                    <a:ext uri="{A12FA001-AC4F-418D-AE19-62706E023703}">
                      <ahyp:hlinkClr xmlns:ahyp="http://schemas.microsoft.com/office/drawing/2018/hyperlinkcolor" val="tx"/>
                    </a:ext>
                  </a:extLst>
                </a:hlinkClick>
              </a:rPr>
              <a:t>olives</a:t>
            </a:r>
            <a:r>
              <a:rPr lang="en-US" sz="2000" b="1" dirty="0">
                <a:solidFill>
                  <a:schemeClr val="tx1"/>
                </a:solidFill>
              </a:rPr>
              <a:t>, olive brine) make wines taste milder-fruitier, less acidic, less bitter</a:t>
            </a:r>
            <a:r>
              <a:rPr lang="en-US" sz="2000" dirty="0"/>
              <a:t>. … </a:t>
            </a:r>
            <a:r>
              <a:rPr lang="en-US" sz="1600" dirty="0"/>
              <a:t>See for yourself: taste your Cabernet, then lick a wedge of lemon, and try your wine again. The wine tastes great; its fruit, acid and tannins are in balance, just as the winemaker intended them to be. Try one more experiment. Taste the Cabernet again, sprinkle a little salt on an apple slice, and try the wine again. Delicious. Unless you preferred that stronger taste resulting from the sweet apple, of course</a:t>
            </a:r>
            <a:r>
              <a:rPr lang="en-US" sz="2000" dirty="0"/>
              <a:t>. </a:t>
            </a:r>
            <a:r>
              <a:rPr lang="en-US" sz="1200" dirty="0"/>
              <a:t>Wine and Food In Balance Program</a:t>
            </a:r>
            <a:r>
              <a:rPr lang="en-US" sz="1800" dirty="0">
                <a:hlinkClick r:id="rId4"/>
              </a:rPr>
              <a:t> </a:t>
            </a:r>
            <a:r>
              <a:rPr lang="en-US" sz="1600" dirty="0">
                <a:hlinkClick r:id="rId4"/>
              </a:rPr>
              <a:t>https://www.epicurean.com/articles/food-and-wine-interactions.html</a:t>
            </a:r>
            <a:r>
              <a:rPr lang="en-US" sz="1600" dirty="0"/>
              <a:t> </a:t>
            </a:r>
          </a:p>
          <a:p>
            <a:endParaRPr lang="en-US" dirty="0"/>
          </a:p>
          <a:p>
            <a:r>
              <a:rPr lang="en-US" dirty="0"/>
              <a:t>Maybe it matters how salty??</a:t>
            </a:r>
          </a:p>
        </p:txBody>
      </p:sp>
    </p:spTree>
    <p:extLst>
      <p:ext uri="{BB962C8B-B14F-4D97-AF65-F5344CB8AC3E}">
        <p14:creationId xmlns:p14="http://schemas.microsoft.com/office/powerpoint/2010/main" val="153407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Lipids…aka fats hide tannins</a:t>
            </a:r>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15</a:t>
            </a:fld>
            <a:endParaRPr lang="en-US" dirty="0"/>
          </a:p>
        </p:txBody>
      </p:sp>
      <p:sp>
        <p:nvSpPr>
          <p:cNvPr id="14" name="TextBox 13">
            <a:extLst>
              <a:ext uri="{FF2B5EF4-FFF2-40B4-BE49-F238E27FC236}">
                <a16:creationId xmlns:a16="http://schemas.microsoft.com/office/drawing/2014/main" id="{D943C59F-2517-3BD1-CB0A-38D3CDA46E02}"/>
              </a:ext>
            </a:extLst>
          </p:cNvPr>
          <p:cNvSpPr txBox="1"/>
          <p:nvPr/>
        </p:nvSpPr>
        <p:spPr>
          <a:xfrm>
            <a:off x="228600" y="1907798"/>
            <a:ext cx="11722608" cy="4247317"/>
          </a:xfrm>
          <a:prstGeom prst="rect">
            <a:avLst/>
          </a:prstGeom>
          <a:noFill/>
        </p:spPr>
        <p:txBody>
          <a:bodyPr wrap="square">
            <a:spAutoFit/>
          </a:bodyPr>
          <a:lstStyle/>
          <a:p>
            <a:r>
              <a:rPr lang="en-US" b="1" dirty="0"/>
              <a:t>Solid evidence that fats “hide” tannins</a:t>
            </a:r>
          </a:p>
          <a:p>
            <a:endParaRPr lang="en-US" dirty="0"/>
          </a:p>
          <a:p>
            <a:r>
              <a:rPr lang="en-US" dirty="0"/>
              <a:t>They also conducted taste tests to see if consuming oils like olive oil or grapeseed oil affected the perceived flavor of wine. Volunteers noted that consuming oil before drinking wine mellowed the astringency of the tannins and made the wines taste more fruity than bitter. </a:t>
            </a:r>
          </a:p>
          <a:p>
            <a:r>
              <a:rPr lang="en-US" dirty="0"/>
              <a:t>Combining their findings, researchers concluded that tannins bind to lipids, making them less available to bind to your taste buds and mellowing their flavor. If you are averse to super bitter wines, this is good news. </a:t>
            </a:r>
            <a:r>
              <a:rPr lang="en-US" dirty="0">
                <a:hlinkClick r:id="rId2"/>
              </a:rPr>
              <a:t>https://www.eatingwell.com/article/7892642/weird-thing-make-wine-taste-different/</a:t>
            </a:r>
            <a:endParaRPr lang="en-US" dirty="0"/>
          </a:p>
          <a:p>
            <a:r>
              <a:rPr lang="en-US" dirty="0"/>
              <a:t>Nuclear magnetic resonance and optical and electron microscopy showed an interaction between catechin, a majority component of grape tannins, and lipid droplets from a phospholipid-stabilized oil-in-water emulsion, characterized by (a) an increase in the droplet size in the presence of catechin, (b) slowing of their size growth over time, and (c) an increase in lipid dynamics in the droplet interfacial layer. Those results were strengthened by sensory analysis, which demonstrated that dietary oils decrease the perception of astringency of grape tannin solutions. Our results highlight that dietary lipids are crucial molecular agents impacting our sensory perception during wine consumption.–from actual </a:t>
            </a:r>
            <a:r>
              <a:rPr lang="en-US" dirty="0" err="1"/>
              <a:t>researcharticle</a:t>
            </a:r>
            <a:endParaRPr lang="en-US" dirty="0"/>
          </a:p>
          <a:p>
            <a:endParaRPr lang="en-US" dirty="0"/>
          </a:p>
        </p:txBody>
      </p:sp>
    </p:spTree>
    <p:extLst>
      <p:ext uri="{BB962C8B-B14F-4D97-AF65-F5344CB8AC3E}">
        <p14:creationId xmlns:p14="http://schemas.microsoft.com/office/powerpoint/2010/main" val="309155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Asparagus is weird</a:t>
            </a:r>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16</a:t>
            </a:fld>
            <a:endParaRPr lang="en-US" dirty="0"/>
          </a:p>
        </p:txBody>
      </p:sp>
      <p:sp>
        <p:nvSpPr>
          <p:cNvPr id="14" name="TextBox 13">
            <a:extLst>
              <a:ext uri="{FF2B5EF4-FFF2-40B4-BE49-F238E27FC236}">
                <a16:creationId xmlns:a16="http://schemas.microsoft.com/office/drawing/2014/main" id="{D943C59F-2517-3BD1-CB0A-38D3CDA46E02}"/>
              </a:ext>
            </a:extLst>
          </p:cNvPr>
          <p:cNvSpPr txBox="1"/>
          <p:nvPr/>
        </p:nvSpPr>
        <p:spPr>
          <a:xfrm>
            <a:off x="0" y="1907476"/>
            <a:ext cx="11722608" cy="489364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It does something but why or how isn’t generally agreed 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hlinkClick r:id="rId2"/>
              </a:rPr>
              <a:t>https://marczykfinefoods.com/miscellany/2021/5/14/asparagus-and-wine-not-as-simple-as-youd-think</a:t>
            </a:r>
            <a:r>
              <a:rPr kumimoji="0" lang="en-US"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hlinkClick r:id="rId3"/>
              </a:rPr>
              <a:t>https://www.tastingtable.com/1279286/why-asparagus-clashes-most-wine-how-fix/#:~:text=Part%20of%20the%20reason%20is,party%20featuring%20an%20asparagus%20dish</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chemeClr val="tx1"/>
              </a:solidFill>
              <a:latin typeface="Arial" panose="020B0604020202020204" pitchFamily="34" charset="0"/>
            </a:endParaRPr>
          </a:p>
          <a:p>
            <a:pPr marL="0" indent="0" eaLnBrk="0" fontAlgn="base" hangingPunct="0">
              <a:lnSpc>
                <a:spcPct val="100000"/>
              </a:lnSpc>
              <a:spcBef>
                <a:spcPct val="0"/>
              </a:spcBef>
              <a:spcAft>
                <a:spcPct val="0"/>
              </a:spcAft>
              <a:buClrTx/>
              <a:buNone/>
            </a:pPr>
            <a:r>
              <a:rPr kumimoji="0" lang="en-US" altLang="en-US" sz="1600" b="0" i="0" u="none" strike="noStrike" cap="none" normalizeH="0" baseline="0" dirty="0">
                <a:ln>
                  <a:noFill/>
                </a:ln>
                <a:solidFill>
                  <a:schemeClr val="tx1"/>
                </a:solidFill>
                <a:effectLst/>
                <a:latin typeface="Arial" panose="020B0604020202020204" pitchFamily="34" charset="0"/>
                <a:hlinkClick r:id="rId4"/>
              </a:rPr>
              <a:t>https://www.canadianliving.com/food/entertaining/article/why-does-asparagus-ruin-the-taste-of-wine</a:t>
            </a:r>
            <a:r>
              <a:rPr kumimoji="0" lang="en-US" altLang="en-US" sz="1600" b="0" i="0" u="none" strike="noStrike" cap="none" normalizeH="0" baseline="0" dirty="0">
                <a:ln>
                  <a:noFill/>
                </a:ln>
                <a:solidFill>
                  <a:schemeClr val="tx1"/>
                </a:solidFill>
                <a:effectLst/>
                <a:latin typeface="Arial" panose="020B0604020202020204" pitchFamily="34" charset="0"/>
              </a:rPr>
              <a:t> </a:t>
            </a:r>
          </a:p>
          <a:p>
            <a:endParaRPr lang="en-US" dirty="0"/>
          </a:p>
          <a:p>
            <a:r>
              <a:rPr lang="en-US" b="1" dirty="0"/>
              <a:t>Asparagus, Brussels sprouts, broccoli, cauliflower, cabbage,</a:t>
            </a:r>
            <a:r>
              <a:rPr lang="en-US" dirty="0"/>
              <a:t> and even the beloved </a:t>
            </a:r>
            <a:r>
              <a:rPr lang="en-US" b="1" dirty="0"/>
              <a:t>kale</a:t>
            </a:r>
            <a:r>
              <a:rPr lang="en-US" dirty="0"/>
              <a:t> all have high levels of organosulfur compounds, AKA straight up sulfur. The same vegetables that can give you serious, uh, gas can also make wine taste awful. When the compounds come in contact with wine, it makes the wine taste overly sulfuric and flawed, like a glass of burnt rubber or rotten eggs -</a:t>
            </a:r>
            <a:r>
              <a:rPr lang="en-US" sz="1800" dirty="0"/>
              <a:t>https://www.bonappetit.com/story/foods-that-dont-pair-with-wine</a:t>
            </a:r>
          </a:p>
          <a:p>
            <a:endParaRPr lang="en-US" dirty="0"/>
          </a:p>
          <a:p>
            <a:r>
              <a:rPr lang="en-US" dirty="0"/>
              <a:t>Or the pee thing</a:t>
            </a:r>
          </a:p>
          <a:p>
            <a:endParaRPr lang="en-US" dirty="0"/>
          </a:p>
          <a:p>
            <a:r>
              <a:rPr lang="en-US" dirty="0"/>
              <a:t>Or the bitterness</a:t>
            </a:r>
          </a:p>
          <a:p>
            <a:endParaRPr lang="en-US" dirty="0"/>
          </a:p>
        </p:txBody>
      </p:sp>
    </p:spTree>
    <p:extLst>
      <p:ext uri="{BB962C8B-B14F-4D97-AF65-F5344CB8AC3E}">
        <p14:creationId xmlns:p14="http://schemas.microsoft.com/office/powerpoint/2010/main" val="428057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Artichokes and cynarine</a:t>
            </a:r>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17</a:t>
            </a:fld>
            <a:endParaRPr lang="en-US" dirty="0"/>
          </a:p>
        </p:txBody>
      </p:sp>
      <p:sp>
        <p:nvSpPr>
          <p:cNvPr id="14" name="TextBox 13">
            <a:extLst>
              <a:ext uri="{FF2B5EF4-FFF2-40B4-BE49-F238E27FC236}">
                <a16:creationId xmlns:a16="http://schemas.microsoft.com/office/drawing/2014/main" id="{D943C59F-2517-3BD1-CB0A-38D3CDA46E02}"/>
              </a:ext>
            </a:extLst>
          </p:cNvPr>
          <p:cNvSpPr txBox="1"/>
          <p:nvPr/>
        </p:nvSpPr>
        <p:spPr>
          <a:xfrm>
            <a:off x="62345" y="1908931"/>
            <a:ext cx="11722608" cy="2862322"/>
          </a:xfrm>
          <a:prstGeom prst="rect">
            <a:avLst/>
          </a:prstGeom>
          <a:noFill/>
        </p:spPr>
        <p:txBody>
          <a:bodyPr wrap="square">
            <a:spAutoFit/>
          </a:bodyPr>
          <a:lstStyle/>
          <a:p>
            <a:r>
              <a:rPr lang="en-US" b="1" dirty="0"/>
              <a:t>Cynarine binds to a sugar receptor in the taste buds, when washed off by a drink there’s a burst of phantom sweetness</a:t>
            </a:r>
          </a:p>
          <a:p>
            <a:endParaRPr lang="en-US" sz="1800" dirty="0"/>
          </a:p>
          <a:p>
            <a:r>
              <a:rPr lang="en-US" sz="1800" dirty="0"/>
              <a:t>Whatever you drink will taste much sweeter than it is.</a:t>
            </a:r>
          </a:p>
          <a:p>
            <a:endParaRPr lang="en-US" dirty="0"/>
          </a:p>
          <a:p>
            <a:r>
              <a:rPr lang="en-US" sz="1800" dirty="0"/>
              <a:t>This can be fun</a:t>
            </a:r>
          </a:p>
          <a:p>
            <a:endParaRPr lang="en-US" dirty="0"/>
          </a:p>
          <a:p>
            <a:r>
              <a:rPr lang="en-US" sz="1800" dirty="0"/>
              <a:t>A chemical in the vegetable called </a:t>
            </a:r>
            <a:r>
              <a:rPr lang="en-US" sz="1800" dirty="0" err="1"/>
              <a:t>cynarin</a:t>
            </a:r>
            <a:r>
              <a:rPr lang="en-US" sz="1800" dirty="0"/>
              <a:t> latches on to sweet receptors on your tongue without activating them. If you drink water after eating artichokes, the </a:t>
            </a:r>
            <a:r>
              <a:rPr lang="en-US" sz="1800" dirty="0" err="1"/>
              <a:t>cynarin</a:t>
            </a:r>
            <a:r>
              <a:rPr lang="en-US" sz="1800" dirty="0"/>
              <a:t> molecules wash away from the receptors. This sudden release simulates a sensation of sweetness, though it’s only a phantom taste. </a:t>
            </a:r>
            <a:r>
              <a:rPr lang="en-US" sz="1400" dirty="0"/>
              <a:t>- https://www.rd.com/list/foods-affect-sense-taste/</a:t>
            </a:r>
          </a:p>
          <a:p>
            <a:endParaRPr lang="en-US" dirty="0"/>
          </a:p>
        </p:txBody>
      </p:sp>
      <p:pic>
        <p:nvPicPr>
          <p:cNvPr id="5" name="Content Placeholder 6">
            <a:extLst>
              <a:ext uri="{FF2B5EF4-FFF2-40B4-BE49-F238E27FC236}">
                <a16:creationId xmlns:a16="http://schemas.microsoft.com/office/drawing/2014/main" id="{3521F9BF-058F-BB9D-249D-5D301458955B}"/>
              </a:ext>
            </a:extLst>
          </p:cNvPr>
          <p:cNvPicPr>
            <a:picLocks noChangeAspect="1"/>
          </p:cNvPicPr>
          <p:nvPr/>
        </p:nvPicPr>
        <p:blipFill>
          <a:blip r:embed="rId2"/>
          <a:stretch>
            <a:fillRect/>
          </a:stretch>
        </p:blipFill>
        <p:spPr>
          <a:xfrm>
            <a:off x="9195885" y="4437187"/>
            <a:ext cx="2000250" cy="2000250"/>
          </a:xfrm>
          <a:prstGeom prst="rect">
            <a:avLst/>
          </a:prstGeom>
        </p:spPr>
      </p:pic>
    </p:spTree>
    <p:extLst>
      <p:ext uri="{BB962C8B-B14F-4D97-AF65-F5344CB8AC3E}">
        <p14:creationId xmlns:p14="http://schemas.microsoft.com/office/powerpoint/2010/main" val="240494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D839-6FA9-AF4D-3E43-8B9659408EEF}"/>
              </a:ext>
            </a:extLst>
          </p:cNvPr>
          <p:cNvSpPr>
            <a:spLocks noGrp="1"/>
          </p:cNvSpPr>
          <p:nvPr>
            <p:ph type="title"/>
          </p:nvPr>
        </p:nvSpPr>
        <p:spPr/>
        <p:txBody>
          <a:bodyPr/>
          <a:lstStyle/>
          <a:p>
            <a:r>
              <a:rPr lang="en-US" i="1" dirty="0"/>
              <a:t>à chacun son goût</a:t>
            </a:r>
            <a:endParaRPr lang="en-US" dirty="0"/>
          </a:p>
        </p:txBody>
      </p:sp>
    </p:spTree>
    <p:extLst>
      <p:ext uri="{BB962C8B-B14F-4D97-AF65-F5344CB8AC3E}">
        <p14:creationId xmlns:p14="http://schemas.microsoft.com/office/powerpoint/2010/main" val="4061001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609482" y="1105997"/>
            <a:ext cx="8695944" cy="805526"/>
          </a:xfrm>
        </p:spPr>
        <p:txBody>
          <a:bodyPr/>
          <a:lstStyle/>
          <a:p>
            <a:r>
              <a:rPr lang="en-US" dirty="0"/>
              <a:t>For fun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09482" y="1932013"/>
            <a:ext cx="7744968" cy="2697480"/>
          </a:xfrm>
        </p:spPr>
        <p:txBody>
          <a:bodyPr>
            <a:normAutofit fontScale="85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dirty="0">
                <a:hlinkClick r:id="rId2"/>
              </a:rPr>
              <a:t>https://www.apps.fst.vt.edu/extension/enology/extonline/foodwine.html</a:t>
            </a:r>
            <a:r>
              <a:rPr lang="en-US" dirty="0"/>
              <a:t> best overall source on this topic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hlinkClick r:id="rId3"/>
              </a:rPr>
              <a:t>https://www.bbc.com/future/article/20141214-how-to-hack-your-taste-buds</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algn="l" eaLnBrk="0" fontAlgn="base" hangingPunct="0">
              <a:spcBef>
                <a:spcPct val="0"/>
              </a:spcBef>
              <a:spcAft>
                <a:spcPct val="0"/>
              </a:spcAft>
              <a:buClrTx/>
            </a:pPr>
            <a:r>
              <a:rPr lang="en-US" altLang="en-US" dirty="0">
                <a:solidFill>
                  <a:schemeClr val="tx1"/>
                </a:solidFill>
                <a:latin typeface="Arial" panose="020B0604020202020204" pitchFamily="34" charset="0"/>
              </a:rPr>
              <a:t>And what about toothpaste </a:t>
            </a:r>
            <a:r>
              <a:rPr kumimoji="0" lang="en-US" altLang="en-US" sz="2000" b="0" i="0" u="none" strike="noStrike" cap="none" normalizeH="0" baseline="0" dirty="0">
                <a:ln>
                  <a:noFill/>
                </a:ln>
                <a:solidFill>
                  <a:schemeClr val="tx1"/>
                </a:solidFill>
                <a:effectLst/>
                <a:latin typeface="Arial" panose="020B0604020202020204" pitchFamily="34" charset="0"/>
                <a:hlinkClick r:id="rId4"/>
              </a:rPr>
              <a:t>https://www.foodandwine.com/news/tropicana-orange-juice-toothpaste-taste#:~:text=So%20despite%20emerging%20around%20the,gross%20after%20brushing%20your%20teeth</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Foods that change wine taste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
        <p:nvSpPr>
          <p:cNvPr id="7" name="Rectangle 2">
            <a:extLst>
              <a:ext uri="{FF2B5EF4-FFF2-40B4-BE49-F238E27FC236}">
                <a16:creationId xmlns:a16="http://schemas.microsoft.com/office/drawing/2014/main" id="{7E62B2D3-8C08-4E15-07A8-674725EE1007}"/>
              </a:ext>
            </a:extLst>
          </p:cNvPr>
          <p:cNvSpPr>
            <a:spLocks noChangeArrowheads="1"/>
          </p:cNvSpPr>
          <p:nvPr/>
        </p:nvSpPr>
        <p:spPr bwMode="auto">
          <a:xfrm>
            <a:off x="0" y="-184666"/>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299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Introduction</a:t>
            </a:r>
          </a:p>
          <a:p>
            <a:pPr marL="0" indent="0">
              <a:lnSpc>
                <a:spcPct val="150000"/>
              </a:lnSpc>
              <a:buNone/>
            </a:pPr>
            <a:r>
              <a:rPr lang="en-US" dirty="0">
                <a:latin typeface="Gill Sans Nova Light" panose="020B0302020104020203" pitchFamily="34" charset="0"/>
                <a:cs typeface="Gill Sans Light" panose="020B0302020104020203" pitchFamily="34" charset="-79"/>
              </a:rPr>
              <a:t>How do we taste?</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What do we taste?</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What interferes?</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What interacts?</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How can we apply this?</a:t>
            </a:r>
          </a:p>
          <a:p>
            <a:endParaRPr lang="en-US" dirty="0">
              <a:solidFill>
                <a:schemeClr val="accent3"/>
              </a:solidFill>
              <a:latin typeface="Gill Sans Nova Light" panose="020B0302020104020203" pitchFamily="34" charset="0"/>
              <a:cs typeface="Calibri"/>
            </a:endParaRP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dirty="0"/>
              <a:t>Foods that change wine taste</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lstStyle/>
          <a:p>
            <a:r>
              <a:rPr lang="en-US" dirty="0"/>
              <a:t>Mirjam Nilsson​</a:t>
            </a:r>
          </a:p>
          <a:p>
            <a:r>
              <a:rPr lang="en-US" dirty="0"/>
              <a:t>mirjam@contoso.com</a:t>
            </a:r>
          </a:p>
          <a:p>
            <a:r>
              <a:rPr lang="en-US" dirty="0"/>
              <a:t>www.contoso.com</a:t>
            </a:r>
          </a:p>
        </p:txBody>
      </p:sp>
    </p:spTree>
    <p:extLst>
      <p:ext uri="{BB962C8B-B14F-4D97-AF65-F5344CB8AC3E}">
        <p14:creationId xmlns:p14="http://schemas.microsoft.com/office/powerpoint/2010/main" val="27902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AAC8-6AEC-6B92-6974-D4F7657BB4DB}"/>
              </a:ext>
            </a:extLst>
          </p:cNvPr>
          <p:cNvSpPr>
            <a:spLocks noGrp="1"/>
          </p:cNvSpPr>
          <p:nvPr>
            <p:ph type="title"/>
          </p:nvPr>
        </p:nvSpPr>
        <p:spPr>
          <a:xfrm>
            <a:off x="508187" y="171093"/>
            <a:ext cx="10515600" cy="1325880"/>
          </a:xfrm>
        </p:spPr>
        <p:txBody>
          <a:bodyPr/>
          <a:lstStyle/>
          <a:p>
            <a:pPr algn="l"/>
            <a:r>
              <a:rPr lang="en-US" dirty="0"/>
              <a:t>Biology of Taste</a:t>
            </a:r>
          </a:p>
        </p:txBody>
      </p:sp>
      <p:sp>
        <p:nvSpPr>
          <p:cNvPr id="3" name="Content Placeholder 2">
            <a:extLst>
              <a:ext uri="{FF2B5EF4-FFF2-40B4-BE49-F238E27FC236}">
                <a16:creationId xmlns:a16="http://schemas.microsoft.com/office/drawing/2014/main" id="{B79B5E2E-3ACB-D0AC-EF44-B4F246748ECC}"/>
              </a:ext>
            </a:extLst>
          </p:cNvPr>
          <p:cNvSpPr>
            <a:spLocks noGrp="1"/>
          </p:cNvSpPr>
          <p:nvPr>
            <p:ph idx="1"/>
          </p:nvPr>
        </p:nvSpPr>
        <p:spPr>
          <a:xfrm>
            <a:off x="279587" y="1496973"/>
            <a:ext cx="10972800" cy="4572000"/>
          </a:xfrm>
        </p:spPr>
        <p:txBody>
          <a:bodyPr/>
          <a:lstStyle/>
          <a:p>
            <a:r>
              <a:rPr lang="en-US" dirty="0"/>
              <a:t>Taste is one part of “flavor”</a:t>
            </a:r>
          </a:p>
          <a:p>
            <a:endParaRPr lang="en-US" dirty="0"/>
          </a:p>
          <a:p>
            <a:r>
              <a:rPr lang="en-US" dirty="0"/>
              <a:t>There are 5 basic tastes (</a:t>
            </a:r>
            <a:r>
              <a:rPr lang="en-US" dirty="0" err="1"/>
              <a:t>tastants</a:t>
            </a:r>
            <a:r>
              <a:rPr lang="en-US" dirty="0"/>
              <a:t>)</a:t>
            </a:r>
          </a:p>
          <a:p>
            <a:endParaRPr lang="en-US" dirty="0"/>
          </a:p>
          <a:p>
            <a:r>
              <a:rPr lang="en-US" dirty="0"/>
              <a:t>Flavor is a combination of taste, odor, and</a:t>
            </a:r>
          </a:p>
          <a:p>
            <a:pPr marL="0" indent="0">
              <a:buNone/>
            </a:pPr>
            <a:r>
              <a:rPr lang="en-US" dirty="0"/>
              <a:t>physical/chemical sensations</a:t>
            </a:r>
          </a:p>
          <a:p>
            <a:pPr marL="0" indent="0">
              <a:buNone/>
            </a:pPr>
            <a:endParaRPr lang="en-US" dirty="0"/>
          </a:p>
          <a:p>
            <a:r>
              <a:rPr lang="en-US" dirty="0"/>
              <a:t>Taste buds are in the visible papillae</a:t>
            </a:r>
          </a:p>
        </p:txBody>
      </p:sp>
      <p:sp>
        <p:nvSpPr>
          <p:cNvPr id="4" name="Footer Placeholder 3">
            <a:extLst>
              <a:ext uri="{FF2B5EF4-FFF2-40B4-BE49-F238E27FC236}">
                <a16:creationId xmlns:a16="http://schemas.microsoft.com/office/drawing/2014/main" id="{6C2798B2-C813-91BC-3E70-BF5DBF08868B}"/>
              </a:ext>
            </a:extLst>
          </p:cNvPr>
          <p:cNvSpPr>
            <a:spLocks noGrp="1"/>
          </p:cNvSpPr>
          <p:nvPr>
            <p:ph type="ftr" sz="quarter" idx="10"/>
          </p:nvPr>
        </p:nvSpPr>
        <p:spPr/>
        <p:txBody>
          <a:bodyPr/>
          <a:lstStyle/>
          <a:p>
            <a:r>
              <a:rPr lang="en-US"/>
              <a:t>Foods that change wine taste</a:t>
            </a:r>
            <a:endParaRPr lang="en-US" dirty="0"/>
          </a:p>
        </p:txBody>
      </p:sp>
      <p:sp>
        <p:nvSpPr>
          <p:cNvPr id="5" name="Slide Number Placeholder 4">
            <a:extLst>
              <a:ext uri="{FF2B5EF4-FFF2-40B4-BE49-F238E27FC236}">
                <a16:creationId xmlns:a16="http://schemas.microsoft.com/office/drawing/2014/main" id="{E1184941-E070-3733-657E-DDA7D7E3AEBA}"/>
              </a:ext>
            </a:extLst>
          </p:cNvPr>
          <p:cNvSpPr>
            <a:spLocks noGrp="1"/>
          </p:cNvSpPr>
          <p:nvPr>
            <p:ph type="sldNum" sz="quarter" idx="11"/>
          </p:nvPr>
        </p:nvSpPr>
        <p:spPr/>
        <p:txBody>
          <a:bodyPr/>
          <a:lstStyle/>
          <a:p>
            <a:fld id="{294A09A9-5501-47C1-A89A-A340965A2BE2}" type="slidenum">
              <a:rPr lang="en-US" smtClean="0"/>
              <a:pPr/>
              <a:t>3</a:t>
            </a:fld>
            <a:endParaRPr lang="en-US" dirty="0"/>
          </a:p>
        </p:txBody>
      </p:sp>
      <p:pic>
        <p:nvPicPr>
          <p:cNvPr id="6" name="Picture 5">
            <a:extLst>
              <a:ext uri="{FF2B5EF4-FFF2-40B4-BE49-F238E27FC236}">
                <a16:creationId xmlns:a16="http://schemas.microsoft.com/office/drawing/2014/main" id="{4DFCEAE1-2497-5203-5E14-20EC7C67318B}"/>
              </a:ext>
            </a:extLst>
          </p:cNvPr>
          <p:cNvPicPr>
            <a:picLocks noChangeAspect="1"/>
          </p:cNvPicPr>
          <p:nvPr/>
        </p:nvPicPr>
        <p:blipFill>
          <a:blip r:embed="rId2"/>
          <a:stretch>
            <a:fillRect/>
          </a:stretch>
        </p:blipFill>
        <p:spPr>
          <a:xfrm>
            <a:off x="6722401" y="171093"/>
            <a:ext cx="5469599" cy="6553200"/>
          </a:xfrm>
          <a:prstGeom prst="rect">
            <a:avLst/>
          </a:prstGeom>
        </p:spPr>
      </p:pic>
      <p:sp>
        <p:nvSpPr>
          <p:cNvPr id="8" name="TextBox 7">
            <a:extLst>
              <a:ext uri="{FF2B5EF4-FFF2-40B4-BE49-F238E27FC236}">
                <a16:creationId xmlns:a16="http://schemas.microsoft.com/office/drawing/2014/main" id="{CE9B538A-5B45-716B-12E6-AE25F9A5A419}"/>
              </a:ext>
            </a:extLst>
          </p:cNvPr>
          <p:cNvSpPr txBox="1"/>
          <p:nvPr/>
        </p:nvSpPr>
        <p:spPr>
          <a:xfrm>
            <a:off x="0" y="5884307"/>
            <a:ext cx="6096000" cy="369332"/>
          </a:xfrm>
          <a:prstGeom prst="rect">
            <a:avLst/>
          </a:prstGeom>
          <a:noFill/>
        </p:spPr>
        <p:txBody>
          <a:bodyPr wrap="square">
            <a:spAutoFit/>
          </a:bodyPr>
          <a:lstStyle/>
          <a:p>
            <a:r>
              <a:rPr lang="en-US" dirty="0"/>
              <a:t>https://my.clevelandclinic.org/health/body/24684-taste-buds</a:t>
            </a:r>
          </a:p>
        </p:txBody>
      </p:sp>
      <p:pic>
        <p:nvPicPr>
          <p:cNvPr id="10" name="Picture 9">
            <a:extLst>
              <a:ext uri="{FF2B5EF4-FFF2-40B4-BE49-F238E27FC236}">
                <a16:creationId xmlns:a16="http://schemas.microsoft.com/office/drawing/2014/main" id="{1C2D36F6-CDDA-63A5-C4B0-9E4243BCB00E}"/>
              </a:ext>
            </a:extLst>
          </p:cNvPr>
          <p:cNvPicPr>
            <a:picLocks noChangeAspect="1"/>
          </p:cNvPicPr>
          <p:nvPr/>
        </p:nvPicPr>
        <p:blipFill rotWithShape="1">
          <a:blip r:embed="rId3"/>
          <a:srcRect l="-296" t="30687" r="5560" b="11001"/>
          <a:stretch/>
        </p:blipFill>
        <p:spPr>
          <a:xfrm>
            <a:off x="10579608" y="2854582"/>
            <a:ext cx="1125818" cy="574418"/>
          </a:xfrm>
          <a:prstGeom prst="rect">
            <a:avLst/>
          </a:prstGeom>
        </p:spPr>
      </p:pic>
    </p:spTree>
    <p:extLst>
      <p:ext uri="{BB962C8B-B14F-4D97-AF65-F5344CB8AC3E}">
        <p14:creationId xmlns:p14="http://schemas.microsoft.com/office/powerpoint/2010/main" val="279683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3CD2-3670-1FE3-B043-796E026165C6}"/>
              </a:ext>
            </a:extLst>
          </p:cNvPr>
          <p:cNvSpPr>
            <a:spLocks noGrp="1"/>
          </p:cNvSpPr>
          <p:nvPr>
            <p:ph type="title"/>
          </p:nvPr>
        </p:nvSpPr>
        <p:spPr/>
        <p:txBody>
          <a:bodyPr/>
          <a:lstStyle/>
          <a:p>
            <a:r>
              <a:rPr lang="en-US" dirty="0"/>
              <a:t>Fun Facts: about your buds</a:t>
            </a:r>
          </a:p>
        </p:txBody>
      </p:sp>
      <p:sp>
        <p:nvSpPr>
          <p:cNvPr id="3" name="Footer Placeholder 2">
            <a:extLst>
              <a:ext uri="{FF2B5EF4-FFF2-40B4-BE49-F238E27FC236}">
                <a16:creationId xmlns:a16="http://schemas.microsoft.com/office/drawing/2014/main" id="{C733F3CF-59EB-644B-9966-DA24D1E38689}"/>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ACEF5E97-F8E8-197D-26A5-B96FF3CEDED1}"/>
              </a:ext>
            </a:extLst>
          </p:cNvPr>
          <p:cNvSpPr>
            <a:spLocks noGrp="1"/>
          </p:cNvSpPr>
          <p:nvPr>
            <p:ph type="sldNum" sz="quarter" idx="12"/>
          </p:nvPr>
        </p:nvSpPr>
        <p:spPr/>
        <p:txBody>
          <a:bodyPr/>
          <a:lstStyle/>
          <a:p>
            <a:fld id="{294A09A9-5501-47C1-A89A-A340965A2BE2}" type="slidenum">
              <a:rPr lang="en-US" smtClean="0"/>
              <a:t>4</a:t>
            </a:fld>
            <a:endParaRPr lang="en-US" dirty="0"/>
          </a:p>
        </p:txBody>
      </p:sp>
      <p:sp>
        <p:nvSpPr>
          <p:cNvPr id="6" name="TextBox 5">
            <a:extLst>
              <a:ext uri="{FF2B5EF4-FFF2-40B4-BE49-F238E27FC236}">
                <a16:creationId xmlns:a16="http://schemas.microsoft.com/office/drawing/2014/main" id="{F1093DA7-485D-9811-C17A-D5810DF2F286}"/>
              </a:ext>
            </a:extLst>
          </p:cNvPr>
          <p:cNvSpPr txBox="1"/>
          <p:nvPr/>
        </p:nvSpPr>
        <p:spPr>
          <a:xfrm>
            <a:off x="64008" y="2056686"/>
            <a:ext cx="11746992" cy="4708981"/>
          </a:xfrm>
          <a:prstGeom prst="rect">
            <a:avLst/>
          </a:prstGeom>
          <a:noFill/>
        </p:spPr>
        <p:txBody>
          <a:bodyPr wrap="square">
            <a:spAutoFit/>
          </a:bodyPr>
          <a:lstStyle/>
          <a:p>
            <a:r>
              <a:rPr lang="en-US" sz="1600" b="1" dirty="0"/>
              <a:t>What do taste buds do?</a:t>
            </a:r>
          </a:p>
          <a:p>
            <a:r>
              <a:rPr lang="en-US" sz="1600" dirty="0"/>
              <a:t>When you chew food, your teeth and saliva work together to break it down. This breakdown releases chemicals from the food that flow to your taste buds. These chemical signals also travel up your nasal passages to receptors in your nose. </a:t>
            </a:r>
          </a:p>
          <a:p>
            <a:r>
              <a:rPr lang="en-US" sz="1600" dirty="0"/>
              <a:t>Other cells in your mouth and throat contain receptors that register how hot or cold a food or drink is. “Hot” includes temperature and spice. “Cold” includes temperature and certain flavor sensations, like mint or eucalyptus.</a:t>
            </a:r>
          </a:p>
          <a:p>
            <a:r>
              <a:rPr lang="en-US" sz="1600" dirty="0"/>
              <a:t>Multiple sensitive cells work together to shape your experience of eating and drinking.</a:t>
            </a:r>
          </a:p>
          <a:p>
            <a:r>
              <a:rPr lang="en-US" sz="1600" b="1" dirty="0"/>
              <a:t>Where are taste buds located?</a:t>
            </a:r>
          </a:p>
          <a:p>
            <a:r>
              <a:rPr lang="en-US" sz="1600" dirty="0"/>
              <a:t>Taste buds primarily cover your tongue. To a lesser extent, you also have taste buds on the roof of your mouth and in your throat. The taste buds on your tongue are housed inside visible bumps called papillae. There are three types of papillae that contain taste buds:</a:t>
            </a:r>
          </a:p>
          <a:p>
            <a:pPr>
              <a:buFont typeface="Arial" panose="020B0604020202020204" pitchFamily="34" charset="0"/>
              <a:buChar char="•"/>
            </a:pPr>
            <a:r>
              <a:rPr lang="en-US" sz="1400" b="1" dirty="0"/>
              <a:t>Fungiform: </a:t>
            </a:r>
            <a:r>
              <a:rPr lang="en-US" sz="1400" dirty="0"/>
              <a:t>Located on the sides and tip of your tongue. They contain approximately 1,600 taste buds.</a:t>
            </a:r>
          </a:p>
          <a:p>
            <a:pPr>
              <a:buFont typeface="Arial" panose="020B0604020202020204" pitchFamily="34" charset="0"/>
              <a:buChar char="•"/>
            </a:pPr>
            <a:r>
              <a:rPr lang="en-US" sz="1400" b="1" dirty="0"/>
              <a:t>Circumvallate: </a:t>
            </a:r>
            <a:r>
              <a:rPr lang="en-US" sz="1400" dirty="0"/>
              <a:t>Located on the back of your tongue. They contain approximately 250 taste buds.</a:t>
            </a:r>
          </a:p>
          <a:p>
            <a:pPr>
              <a:buFont typeface="Arial" panose="020B0604020202020204" pitchFamily="34" charset="0"/>
              <a:buChar char="•"/>
            </a:pPr>
            <a:r>
              <a:rPr lang="en-US" sz="1400" b="1" dirty="0"/>
              <a:t>Foliate: </a:t>
            </a:r>
            <a:r>
              <a:rPr lang="en-US" sz="1400" dirty="0"/>
              <a:t>Located on the back portion of your tongue, on each side. There are about 20 of these papillae, and they contain several hundred taste buds each.</a:t>
            </a:r>
          </a:p>
          <a:p>
            <a:r>
              <a:rPr lang="en-US" sz="1600" b="1" dirty="0"/>
              <a:t>How many taste buds do humans have?</a:t>
            </a:r>
          </a:p>
          <a:p>
            <a:r>
              <a:rPr lang="en-US" sz="1600" dirty="0"/>
              <a:t>The average adult has anywhere from 2,000 to 10,000 taste buds. We lose taste buds as we age, which means that children have more taste buds than adults. Sizes and numbers of taste buds vary from person to person.</a:t>
            </a:r>
          </a:p>
          <a:p>
            <a:r>
              <a:rPr lang="en-US" sz="2400" b="1" dirty="0"/>
              <a:t>These differences mean that, although everyone detects the same five tastes, perceptions and experiences of these tastes vary</a:t>
            </a:r>
            <a:r>
              <a:rPr lang="en-US" b="1" dirty="0"/>
              <a:t>.</a:t>
            </a:r>
          </a:p>
          <a:p>
            <a:pPr>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903C4B24-0077-7C53-7CE6-752A389D65B1}"/>
              </a:ext>
            </a:extLst>
          </p:cNvPr>
          <p:cNvSpPr txBox="1"/>
          <p:nvPr/>
        </p:nvSpPr>
        <p:spPr>
          <a:xfrm>
            <a:off x="3255818" y="1220828"/>
            <a:ext cx="6096000" cy="369332"/>
          </a:xfrm>
          <a:prstGeom prst="rect">
            <a:avLst/>
          </a:prstGeom>
          <a:noFill/>
        </p:spPr>
        <p:txBody>
          <a:bodyPr wrap="square">
            <a:spAutoFit/>
          </a:bodyPr>
          <a:lstStyle/>
          <a:p>
            <a:r>
              <a:rPr lang="en-US" dirty="0"/>
              <a:t>https://my.clevelandclinic.org/health/body/24684-taste-buds</a:t>
            </a:r>
          </a:p>
        </p:txBody>
      </p:sp>
    </p:spTree>
    <p:extLst>
      <p:ext uri="{BB962C8B-B14F-4D97-AF65-F5344CB8AC3E}">
        <p14:creationId xmlns:p14="http://schemas.microsoft.com/office/powerpoint/2010/main" val="373577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5645-D6C2-8F87-1EE1-1851E072571A}"/>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37C920BA-BD23-C16C-F17F-FFC44B02240A}"/>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B1D273E5-8440-1732-5405-70A7F8FBA326}"/>
              </a:ext>
            </a:extLst>
          </p:cNvPr>
          <p:cNvSpPr>
            <a:spLocks noGrp="1"/>
          </p:cNvSpPr>
          <p:nvPr>
            <p:ph type="sldNum" sz="quarter" idx="12"/>
          </p:nvPr>
        </p:nvSpPr>
        <p:spPr/>
        <p:txBody>
          <a:bodyPr/>
          <a:lstStyle/>
          <a:p>
            <a:fld id="{294A09A9-5501-47C1-A89A-A340965A2BE2}" type="slidenum">
              <a:rPr lang="en-US" smtClean="0"/>
              <a:t>5</a:t>
            </a:fld>
            <a:endParaRPr lang="en-US" dirty="0"/>
          </a:p>
        </p:txBody>
      </p:sp>
      <p:pic>
        <p:nvPicPr>
          <p:cNvPr id="6" name="Picture 5" descr="A mouth with different colored parts of the mouth&#10;&#10;Description automatically generated">
            <a:extLst>
              <a:ext uri="{FF2B5EF4-FFF2-40B4-BE49-F238E27FC236}">
                <a16:creationId xmlns:a16="http://schemas.microsoft.com/office/drawing/2014/main" id="{53AB49FD-9DE4-E24C-C4B9-41255486C450}"/>
              </a:ext>
            </a:extLst>
          </p:cNvPr>
          <p:cNvPicPr>
            <a:picLocks noChangeAspect="1"/>
          </p:cNvPicPr>
          <p:nvPr/>
        </p:nvPicPr>
        <p:blipFill>
          <a:blip r:embed="rId2"/>
          <a:stretch>
            <a:fillRect/>
          </a:stretch>
        </p:blipFill>
        <p:spPr>
          <a:xfrm>
            <a:off x="0" y="-85498"/>
            <a:ext cx="12192000" cy="6858000"/>
          </a:xfrm>
          <a:prstGeom prst="rect">
            <a:avLst/>
          </a:prstGeom>
        </p:spPr>
      </p:pic>
      <p:sp>
        <p:nvSpPr>
          <p:cNvPr id="8" name="TextBox 7">
            <a:extLst>
              <a:ext uri="{FF2B5EF4-FFF2-40B4-BE49-F238E27FC236}">
                <a16:creationId xmlns:a16="http://schemas.microsoft.com/office/drawing/2014/main" id="{D8966A8E-CC84-51D4-5A68-C8B24022CE6C}"/>
              </a:ext>
            </a:extLst>
          </p:cNvPr>
          <p:cNvSpPr txBox="1"/>
          <p:nvPr/>
        </p:nvSpPr>
        <p:spPr>
          <a:xfrm>
            <a:off x="7422434" y="6538912"/>
            <a:ext cx="4528774" cy="307777"/>
          </a:xfrm>
          <a:prstGeom prst="rect">
            <a:avLst/>
          </a:prstGeom>
          <a:noFill/>
        </p:spPr>
        <p:txBody>
          <a:bodyPr wrap="square">
            <a:spAutoFit/>
          </a:bodyPr>
          <a:lstStyle/>
          <a:p>
            <a:r>
              <a:rPr lang="en-US" sz="1400" dirty="0"/>
              <a:t>https://www.youtube.com/watch?app=desktop&amp;v=0klEcayEJ_o</a:t>
            </a:r>
          </a:p>
        </p:txBody>
      </p:sp>
    </p:spTree>
    <p:extLst>
      <p:ext uri="{BB962C8B-B14F-4D97-AF65-F5344CB8AC3E}">
        <p14:creationId xmlns:p14="http://schemas.microsoft.com/office/powerpoint/2010/main" val="346768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E8A2-F99C-A82C-9F62-01DFA387B991}"/>
              </a:ext>
            </a:extLst>
          </p:cNvPr>
          <p:cNvSpPr>
            <a:spLocks noGrp="1"/>
          </p:cNvSpPr>
          <p:nvPr>
            <p:ph type="title"/>
          </p:nvPr>
        </p:nvSpPr>
        <p:spPr/>
        <p:txBody>
          <a:bodyPr/>
          <a:lstStyle/>
          <a:p>
            <a:r>
              <a:rPr lang="en-US" dirty="0"/>
              <a:t>Variations: low, medium and super-tasters</a:t>
            </a:r>
          </a:p>
        </p:txBody>
      </p:sp>
      <p:sp>
        <p:nvSpPr>
          <p:cNvPr id="3" name="Content Placeholder 2">
            <a:extLst>
              <a:ext uri="{FF2B5EF4-FFF2-40B4-BE49-F238E27FC236}">
                <a16:creationId xmlns:a16="http://schemas.microsoft.com/office/drawing/2014/main" id="{A2B88D4F-EB10-1ACA-45CB-C217FE81D96C}"/>
              </a:ext>
            </a:extLst>
          </p:cNvPr>
          <p:cNvSpPr>
            <a:spLocks noGrp="1"/>
          </p:cNvSpPr>
          <p:nvPr>
            <p:ph idx="1"/>
          </p:nvPr>
        </p:nvSpPr>
        <p:spPr/>
        <p:txBody>
          <a:bodyPr/>
          <a:lstStyle/>
          <a:p>
            <a:r>
              <a:rPr lang="en-US" dirty="0"/>
              <a:t>Genetics</a:t>
            </a:r>
          </a:p>
          <a:p>
            <a:pPr marL="0" indent="0">
              <a:buNone/>
            </a:pPr>
            <a:endParaRPr lang="en-US" dirty="0"/>
          </a:p>
          <a:p>
            <a:r>
              <a:rPr lang="en-US" dirty="0"/>
              <a:t>Variation in tongue anatomy and number of papillae</a:t>
            </a:r>
          </a:p>
          <a:p>
            <a:endParaRPr lang="en-US" dirty="0"/>
          </a:p>
          <a:p>
            <a:r>
              <a:rPr lang="en-US" dirty="0"/>
              <a:t>Culture (habituation)</a:t>
            </a:r>
          </a:p>
          <a:p>
            <a:endParaRPr lang="en-US" dirty="0"/>
          </a:p>
          <a:p>
            <a:endParaRPr lang="en-US" dirty="0"/>
          </a:p>
          <a:p>
            <a:pPr marL="0" indent="0">
              <a:buNone/>
            </a:pPr>
            <a:r>
              <a:rPr lang="en-US" dirty="0"/>
              <a:t>Here’s a great article on one woman’s search to understand why she didn’t like wine and the science of taste (spoiler: it wasn’t her fault): </a:t>
            </a:r>
          </a:p>
        </p:txBody>
      </p:sp>
      <p:sp>
        <p:nvSpPr>
          <p:cNvPr id="4" name="Footer Placeholder 3">
            <a:extLst>
              <a:ext uri="{FF2B5EF4-FFF2-40B4-BE49-F238E27FC236}">
                <a16:creationId xmlns:a16="http://schemas.microsoft.com/office/drawing/2014/main" id="{0E4B8216-BBB7-9CF7-3901-E4ACC8174C59}"/>
              </a:ext>
            </a:extLst>
          </p:cNvPr>
          <p:cNvSpPr>
            <a:spLocks noGrp="1"/>
          </p:cNvSpPr>
          <p:nvPr>
            <p:ph type="ftr" sz="quarter" idx="10"/>
          </p:nvPr>
        </p:nvSpPr>
        <p:spPr/>
        <p:txBody>
          <a:bodyPr/>
          <a:lstStyle/>
          <a:p>
            <a:r>
              <a:rPr lang="en-US"/>
              <a:t>Foods that change wine taste</a:t>
            </a:r>
            <a:endParaRPr lang="en-US" dirty="0"/>
          </a:p>
        </p:txBody>
      </p:sp>
      <p:sp>
        <p:nvSpPr>
          <p:cNvPr id="5" name="Slide Number Placeholder 4">
            <a:extLst>
              <a:ext uri="{FF2B5EF4-FFF2-40B4-BE49-F238E27FC236}">
                <a16:creationId xmlns:a16="http://schemas.microsoft.com/office/drawing/2014/main" id="{ACACD69F-B3F6-C074-FFCB-B96AE76BAADE}"/>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
        <p:nvSpPr>
          <p:cNvPr id="8" name="Rectangle 3">
            <a:extLst>
              <a:ext uri="{FF2B5EF4-FFF2-40B4-BE49-F238E27FC236}">
                <a16:creationId xmlns:a16="http://schemas.microsoft.com/office/drawing/2014/main" id="{36EE931F-108C-359D-F9F4-62E683367FDE}"/>
              </a:ext>
            </a:extLst>
          </p:cNvPr>
          <p:cNvSpPr>
            <a:spLocks noChangeArrowheads="1"/>
          </p:cNvSpPr>
          <p:nvPr/>
        </p:nvSpPr>
        <p:spPr bwMode="auto">
          <a:xfrm>
            <a:off x="491836" y="6075144"/>
            <a:ext cx="112083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https://www.newyorker.com/tech/annals-of-technology/how-science-saved-me-from-pretending-to-love-wine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9" name="TextBox 8">
            <a:extLst>
              <a:ext uri="{FF2B5EF4-FFF2-40B4-BE49-F238E27FC236}">
                <a16:creationId xmlns:a16="http://schemas.microsoft.com/office/drawing/2014/main" id="{CDC5E3C4-0C07-C16F-7A8B-667F2E010F0E}"/>
              </a:ext>
            </a:extLst>
          </p:cNvPr>
          <p:cNvSpPr txBox="1"/>
          <p:nvPr/>
        </p:nvSpPr>
        <p:spPr>
          <a:xfrm>
            <a:off x="7630390" y="3299063"/>
            <a:ext cx="2673928" cy="1077218"/>
          </a:xfrm>
          <a:prstGeom prst="rect">
            <a:avLst/>
          </a:prstGeom>
          <a:solidFill>
            <a:schemeClr val="accent4">
              <a:lumMod val="40000"/>
              <a:lumOff val="60000"/>
            </a:schemeClr>
          </a:solidFill>
        </p:spPr>
        <p:txBody>
          <a:bodyPr wrap="square" rtlCol="0">
            <a:spAutoFit/>
          </a:bodyPr>
          <a:lstStyle/>
          <a:p>
            <a:r>
              <a:rPr lang="en-US" sz="3200" dirty="0"/>
              <a:t>Who will enjoy wine the most?</a:t>
            </a:r>
          </a:p>
        </p:txBody>
      </p:sp>
    </p:spTree>
    <p:extLst>
      <p:ext uri="{BB962C8B-B14F-4D97-AF65-F5344CB8AC3E}">
        <p14:creationId xmlns:p14="http://schemas.microsoft.com/office/powerpoint/2010/main" val="411171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0CAF-CEFC-7D9D-470B-25530550383B}"/>
              </a:ext>
            </a:extLst>
          </p:cNvPr>
          <p:cNvSpPr>
            <a:spLocks noGrp="1"/>
          </p:cNvSpPr>
          <p:nvPr>
            <p:ph type="title"/>
          </p:nvPr>
        </p:nvSpPr>
        <p:spPr/>
        <p:txBody>
          <a:bodyPr/>
          <a:lstStyle/>
          <a:p>
            <a:r>
              <a:rPr lang="en-US" dirty="0"/>
              <a:t>Maturing Tastes: debatable</a:t>
            </a:r>
          </a:p>
        </p:txBody>
      </p:sp>
      <p:sp>
        <p:nvSpPr>
          <p:cNvPr id="3" name="Content Placeholder 2">
            <a:extLst>
              <a:ext uri="{FF2B5EF4-FFF2-40B4-BE49-F238E27FC236}">
                <a16:creationId xmlns:a16="http://schemas.microsoft.com/office/drawing/2014/main" id="{26BB0852-DE9C-AAF0-B9BF-128BD455FE28}"/>
              </a:ext>
            </a:extLst>
          </p:cNvPr>
          <p:cNvSpPr>
            <a:spLocks noGrp="1"/>
          </p:cNvSpPr>
          <p:nvPr>
            <p:ph idx="1"/>
          </p:nvPr>
        </p:nvSpPr>
        <p:spPr>
          <a:xfrm>
            <a:off x="498764" y="1517072"/>
            <a:ext cx="4862945" cy="4572000"/>
          </a:xfrm>
        </p:spPr>
        <p:txBody>
          <a:bodyPr/>
          <a:lstStyle/>
          <a:p>
            <a:pPr marL="0" indent="0">
              <a:buNone/>
            </a:pPr>
            <a:r>
              <a:rPr lang="en-US" dirty="0"/>
              <a:t>Child</a:t>
            </a:r>
          </a:p>
          <a:p>
            <a:pPr marL="0" indent="0">
              <a:buNone/>
            </a:pPr>
            <a:endParaRPr lang="en-US" dirty="0"/>
          </a:p>
          <a:p>
            <a:pPr marL="0" indent="0">
              <a:buNone/>
            </a:pPr>
            <a:r>
              <a:rPr lang="en-US" dirty="0"/>
              <a:t>Naïve tastes </a:t>
            </a:r>
          </a:p>
          <a:p>
            <a:pPr marL="457200" lvl="1" indent="0">
              <a:buNone/>
            </a:pPr>
            <a:r>
              <a:rPr lang="en-US" dirty="0"/>
              <a:t>doesn’t detect the subtleties to appreciate wine</a:t>
            </a:r>
          </a:p>
          <a:p>
            <a:pPr marL="0" indent="0">
              <a:buNone/>
            </a:pPr>
            <a:endParaRPr lang="en-US" dirty="0"/>
          </a:p>
          <a:p>
            <a:pPr marL="0" indent="0">
              <a:buNone/>
            </a:pPr>
            <a:r>
              <a:rPr lang="en-US" dirty="0"/>
              <a:t>Very sensitive</a:t>
            </a:r>
          </a:p>
          <a:p>
            <a:pPr marL="457200" lvl="1" indent="0">
              <a:buNone/>
            </a:pPr>
            <a:r>
              <a:rPr lang="en-US" dirty="0"/>
              <a:t>Wine is too sour and bitter</a:t>
            </a:r>
          </a:p>
          <a:p>
            <a:pPr marL="457200" lvl="1" indent="0">
              <a:buNone/>
            </a:pPr>
            <a:endParaRPr lang="en-US" dirty="0"/>
          </a:p>
        </p:txBody>
      </p:sp>
      <p:sp>
        <p:nvSpPr>
          <p:cNvPr id="4" name="Footer Placeholder 3">
            <a:extLst>
              <a:ext uri="{FF2B5EF4-FFF2-40B4-BE49-F238E27FC236}">
                <a16:creationId xmlns:a16="http://schemas.microsoft.com/office/drawing/2014/main" id="{7561A933-B6C2-EFBF-00AC-E08402B2CB20}"/>
              </a:ext>
            </a:extLst>
          </p:cNvPr>
          <p:cNvSpPr>
            <a:spLocks noGrp="1"/>
          </p:cNvSpPr>
          <p:nvPr>
            <p:ph type="ftr" sz="quarter" idx="10"/>
          </p:nvPr>
        </p:nvSpPr>
        <p:spPr/>
        <p:txBody>
          <a:bodyPr/>
          <a:lstStyle/>
          <a:p>
            <a:r>
              <a:rPr lang="en-US"/>
              <a:t>Foods that change wine taste</a:t>
            </a:r>
            <a:endParaRPr lang="en-US" dirty="0"/>
          </a:p>
        </p:txBody>
      </p:sp>
      <p:sp>
        <p:nvSpPr>
          <p:cNvPr id="5" name="Slide Number Placeholder 4">
            <a:extLst>
              <a:ext uri="{FF2B5EF4-FFF2-40B4-BE49-F238E27FC236}">
                <a16:creationId xmlns:a16="http://schemas.microsoft.com/office/drawing/2014/main" id="{A8AAC2B0-D0F3-0433-DABF-61D44D3E1B63}"/>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
        <p:nvSpPr>
          <p:cNvPr id="6" name="Content Placeholder 2">
            <a:extLst>
              <a:ext uri="{FF2B5EF4-FFF2-40B4-BE49-F238E27FC236}">
                <a16:creationId xmlns:a16="http://schemas.microsoft.com/office/drawing/2014/main" id="{8C2C42EF-8045-4ACC-9759-A0EC9B21642B}"/>
              </a:ext>
            </a:extLst>
          </p:cNvPr>
          <p:cNvSpPr txBox="1">
            <a:spLocks/>
          </p:cNvSpPr>
          <p:nvPr/>
        </p:nvSpPr>
        <p:spPr>
          <a:xfrm>
            <a:off x="5869064" y="1611976"/>
            <a:ext cx="6082144"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Gill Sans Nova Light" panose="020F0302020204030204" pitchFamily="34" charset="0"/>
                <a:ea typeface="+mn-ea"/>
                <a:cs typeface="Gill Sans Nova Light" panose="020F0302020204030204" pitchFamily="34" charset="0"/>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Gill Sans Nova Light" panose="020F0302020204030204" pitchFamily="34" charset="0"/>
                <a:ea typeface="+mn-ea"/>
                <a:cs typeface="Gill Sans Nova Light" panose="020F0302020204030204" pitchFamily="34" charset="0"/>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Gill Sans Nova Light" panose="020F0302020204030204" pitchFamily="34" charset="0"/>
                <a:ea typeface="+mn-ea"/>
                <a:cs typeface="Gill Sans Nova Light" panose="020F0302020204030204" pitchFamily="34" charset="0"/>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Gill Sans Nova Light" panose="020F0302020204030204" pitchFamily="34" charset="0"/>
                <a:ea typeface="+mn-ea"/>
                <a:cs typeface="Gill Sans Nova Light" panose="020F0302020204030204" pitchFamily="34" charset="0"/>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Gill Sans Nova Light" panose="020F0302020204030204" pitchFamily="34" charset="0"/>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Adult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Refined tastes</a:t>
            </a:r>
          </a:p>
          <a:p>
            <a:pPr marL="457200" lvl="1" indent="0">
              <a:buNone/>
            </a:pPr>
            <a:r>
              <a:rPr lang="en-US" dirty="0"/>
              <a:t>learned to detect nuance and appreciates it!</a:t>
            </a:r>
          </a:p>
          <a:p>
            <a:pPr marL="0" indent="0">
              <a:buFont typeface="Arial" panose="020B0604020202020204" pitchFamily="34" charset="0"/>
              <a:buNone/>
            </a:pPr>
            <a:endParaRPr lang="en-US" sz="4400" dirty="0"/>
          </a:p>
          <a:p>
            <a:pPr marL="0" indent="0">
              <a:buFont typeface="Arial" panose="020B0604020202020204" pitchFamily="34" charset="0"/>
              <a:buNone/>
            </a:pPr>
            <a:r>
              <a:rPr lang="en-US" dirty="0"/>
              <a:t>Less sensitive</a:t>
            </a:r>
          </a:p>
          <a:p>
            <a:pPr marL="457200" lvl="1" indent="0">
              <a:buNone/>
            </a:pPr>
            <a:r>
              <a:rPr lang="en-US" dirty="0"/>
              <a:t>Doesn’t detect as much unpleasant flavor</a:t>
            </a:r>
          </a:p>
        </p:txBody>
      </p:sp>
    </p:spTree>
    <p:extLst>
      <p:ext uri="{BB962C8B-B14F-4D97-AF65-F5344CB8AC3E}">
        <p14:creationId xmlns:p14="http://schemas.microsoft.com/office/powerpoint/2010/main" val="33776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About those 5 </a:t>
            </a:r>
            <a:r>
              <a:rPr lang="en-US" dirty="0" err="1"/>
              <a:t>Tasants</a:t>
            </a:r>
            <a:endParaRPr lang="en-US" dirty="0"/>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8</a:t>
            </a:fld>
            <a:endParaRPr lang="en-US" dirty="0"/>
          </a:p>
        </p:txBody>
      </p:sp>
      <p:sp>
        <p:nvSpPr>
          <p:cNvPr id="8" name="TextBox 7">
            <a:extLst>
              <a:ext uri="{FF2B5EF4-FFF2-40B4-BE49-F238E27FC236}">
                <a16:creationId xmlns:a16="http://schemas.microsoft.com/office/drawing/2014/main" id="{62698D6B-564F-337C-4E68-9E98D261C914}"/>
              </a:ext>
            </a:extLst>
          </p:cNvPr>
          <p:cNvSpPr txBox="1"/>
          <p:nvPr/>
        </p:nvSpPr>
        <p:spPr>
          <a:xfrm>
            <a:off x="114300" y="2587359"/>
            <a:ext cx="11963400" cy="3693319"/>
          </a:xfrm>
          <a:prstGeom prst="rect">
            <a:avLst/>
          </a:prstGeom>
          <a:noFill/>
        </p:spPr>
        <p:txBody>
          <a:bodyPr wrap="square">
            <a:spAutoFit/>
          </a:bodyPr>
          <a:lstStyle/>
          <a:p>
            <a:r>
              <a:rPr lang="en-US" dirty="0"/>
              <a:t>Taste buds detect five basic tastes, including:</a:t>
            </a:r>
          </a:p>
          <a:p>
            <a:pPr>
              <a:buFont typeface="+mj-lt"/>
              <a:buAutoNum type="arabicPeriod"/>
            </a:pPr>
            <a:r>
              <a:rPr lang="en-US" b="1" dirty="0"/>
              <a:t>Sweet</a:t>
            </a:r>
            <a:r>
              <a:rPr lang="en-US" dirty="0"/>
              <a:t>: Sweet foods mostly contain some form of sugar (sucrose, glucose, fructose and lactose). They include foods like honey, fruit and ice cream.</a:t>
            </a:r>
          </a:p>
          <a:p>
            <a:pPr>
              <a:buFont typeface="+mj-lt"/>
              <a:buAutoNum type="arabicPeriod"/>
            </a:pPr>
            <a:r>
              <a:rPr lang="en-US" b="1" dirty="0"/>
              <a:t>Salty</a:t>
            </a:r>
            <a:r>
              <a:rPr lang="en-US" dirty="0"/>
              <a:t>: Salty foods contain table salt (sodium chloride) or mineral salts, like magnesium or potassium. Think of foods like pretzels, chips and movie theater popcorn.</a:t>
            </a:r>
          </a:p>
          <a:p>
            <a:pPr>
              <a:buFont typeface="+mj-lt"/>
              <a:buAutoNum type="arabicPeriod"/>
            </a:pPr>
            <a:r>
              <a:rPr lang="en-US" b="1" dirty="0"/>
              <a:t>Bitter</a:t>
            </a:r>
            <a:r>
              <a:rPr lang="en-US" dirty="0"/>
              <a:t>: Bitter foods may contain ingredients like caffeine or compounds from plants, among others. Bitter is a complex taste regarding whether your taste buds recognize it as “good” or “bad.” For example, some people like bitter foods, like coffee and dark chocolate, while others don’t.</a:t>
            </a:r>
          </a:p>
          <a:p>
            <a:pPr>
              <a:buFont typeface="+mj-lt"/>
              <a:buAutoNum type="arabicPeriod"/>
            </a:pPr>
            <a:r>
              <a:rPr lang="en-US" b="1" dirty="0"/>
              <a:t>Sour</a:t>
            </a:r>
            <a:r>
              <a:rPr lang="en-US" dirty="0"/>
              <a:t>: Sour foods, like citrus fruits and vinegar, often contain some form of acid (acetic acid, citric acid, lactic acid).</a:t>
            </a:r>
          </a:p>
          <a:p>
            <a:pPr>
              <a:buFont typeface="+mj-lt"/>
              <a:buAutoNum type="arabicPeriod"/>
            </a:pPr>
            <a:r>
              <a:rPr lang="en-US" b="1" dirty="0"/>
              <a:t>Umami</a:t>
            </a:r>
            <a:r>
              <a:rPr lang="en-US" dirty="0"/>
              <a:t>: Umami is a savory, rich or meaty flavor. Many foods that your taste buds register as umami contain a substance called glutamate. Umami foods include tomatoes, asparagus, fish, mushrooms and soy.</a:t>
            </a:r>
          </a:p>
          <a:p>
            <a:pPr>
              <a:buFont typeface="+mj-lt"/>
              <a:buAutoNum type="arabicPeriod"/>
            </a:pPr>
            <a:endParaRPr lang="en-US" dirty="0"/>
          </a:p>
          <a:p>
            <a:r>
              <a:rPr lang="en-US" b="1" dirty="0"/>
              <a:t>??? There may be others.. Fats, alkaline, metallic ????</a:t>
            </a:r>
          </a:p>
        </p:txBody>
      </p:sp>
      <p:sp>
        <p:nvSpPr>
          <p:cNvPr id="14" name="TextBox 13">
            <a:extLst>
              <a:ext uri="{FF2B5EF4-FFF2-40B4-BE49-F238E27FC236}">
                <a16:creationId xmlns:a16="http://schemas.microsoft.com/office/drawing/2014/main" id="{D943C59F-2517-3BD1-CB0A-38D3CDA46E02}"/>
              </a:ext>
            </a:extLst>
          </p:cNvPr>
          <p:cNvSpPr txBox="1"/>
          <p:nvPr/>
        </p:nvSpPr>
        <p:spPr>
          <a:xfrm>
            <a:off x="7486580" y="5401223"/>
            <a:ext cx="3442855" cy="260937"/>
          </a:xfrm>
          <a:prstGeom prst="rect">
            <a:avLst/>
          </a:prstGeom>
          <a:noFill/>
        </p:spPr>
        <p:txBody>
          <a:bodyPr wrap="square">
            <a:spAutoFit/>
          </a:bodyPr>
          <a:lstStyle/>
          <a:p>
            <a:r>
              <a:rPr lang="en-US" sz="1100" dirty="0"/>
              <a:t>https://my.clevelandclinic.org/health/body/24684-taste-buds</a:t>
            </a:r>
          </a:p>
        </p:txBody>
      </p:sp>
    </p:spTree>
    <p:extLst>
      <p:ext uri="{BB962C8B-B14F-4D97-AF65-F5344CB8AC3E}">
        <p14:creationId xmlns:p14="http://schemas.microsoft.com/office/powerpoint/2010/main" val="425660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2DDD-75DC-4550-D258-3CC6AC4787FA}"/>
              </a:ext>
            </a:extLst>
          </p:cNvPr>
          <p:cNvSpPr>
            <a:spLocks noGrp="1"/>
          </p:cNvSpPr>
          <p:nvPr>
            <p:ph type="title"/>
          </p:nvPr>
        </p:nvSpPr>
        <p:spPr/>
        <p:txBody>
          <a:bodyPr/>
          <a:lstStyle/>
          <a:p>
            <a:r>
              <a:rPr lang="en-US" dirty="0"/>
              <a:t>Other parts of flavor </a:t>
            </a:r>
            <a:r>
              <a:rPr lang="en-US" sz="3600" dirty="0"/>
              <a:t>(what we aren’t talking about)</a:t>
            </a:r>
            <a:endParaRPr lang="en-US" dirty="0"/>
          </a:p>
        </p:txBody>
      </p:sp>
      <p:sp>
        <p:nvSpPr>
          <p:cNvPr id="3" name="Footer Placeholder 2">
            <a:extLst>
              <a:ext uri="{FF2B5EF4-FFF2-40B4-BE49-F238E27FC236}">
                <a16:creationId xmlns:a16="http://schemas.microsoft.com/office/drawing/2014/main" id="{9F20F988-9E5F-C8F7-E5F5-96C2C096CA48}"/>
              </a:ext>
            </a:extLst>
          </p:cNvPr>
          <p:cNvSpPr>
            <a:spLocks noGrp="1"/>
          </p:cNvSpPr>
          <p:nvPr>
            <p:ph type="ftr" sz="quarter" idx="11"/>
          </p:nvPr>
        </p:nvSpPr>
        <p:spPr/>
        <p:txBody>
          <a:bodyPr/>
          <a:lstStyle/>
          <a:p>
            <a:r>
              <a:rPr lang="en-US"/>
              <a:t>Foods that change wine taste</a:t>
            </a:r>
            <a:endParaRPr lang="en-US" dirty="0"/>
          </a:p>
        </p:txBody>
      </p:sp>
      <p:sp>
        <p:nvSpPr>
          <p:cNvPr id="4" name="Slide Number Placeholder 3">
            <a:extLst>
              <a:ext uri="{FF2B5EF4-FFF2-40B4-BE49-F238E27FC236}">
                <a16:creationId xmlns:a16="http://schemas.microsoft.com/office/drawing/2014/main" id="{8C0DF563-B115-C96E-71B0-35E3E91EEFE7}"/>
              </a:ext>
            </a:extLst>
          </p:cNvPr>
          <p:cNvSpPr>
            <a:spLocks noGrp="1"/>
          </p:cNvSpPr>
          <p:nvPr>
            <p:ph type="sldNum" sz="quarter" idx="12"/>
          </p:nvPr>
        </p:nvSpPr>
        <p:spPr/>
        <p:txBody>
          <a:bodyPr/>
          <a:lstStyle/>
          <a:p>
            <a:fld id="{294A09A9-5501-47C1-A89A-A340965A2BE2}" type="slidenum">
              <a:rPr lang="en-US" smtClean="0"/>
              <a:t>9</a:t>
            </a:fld>
            <a:endParaRPr lang="en-US" dirty="0"/>
          </a:p>
        </p:txBody>
      </p:sp>
      <p:sp>
        <p:nvSpPr>
          <p:cNvPr id="14" name="TextBox 13">
            <a:extLst>
              <a:ext uri="{FF2B5EF4-FFF2-40B4-BE49-F238E27FC236}">
                <a16:creationId xmlns:a16="http://schemas.microsoft.com/office/drawing/2014/main" id="{D943C59F-2517-3BD1-CB0A-38D3CDA46E02}"/>
              </a:ext>
            </a:extLst>
          </p:cNvPr>
          <p:cNvSpPr txBox="1"/>
          <p:nvPr/>
        </p:nvSpPr>
        <p:spPr>
          <a:xfrm>
            <a:off x="228600" y="2645076"/>
            <a:ext cx="11722608" cy="3708708"/>
          </a:xfrm>
          <a:prstGeom prst="rect">
            <a:avLst/>
          </a:prstGeom>
          <a:noFill/>
        </p:spPr>
        <p:txBody>
          <a:bodyPr wrap="square">
            <a:spAutoFit/>
          </a:bodyPr>
          <a:lstStyle/>
          <a:p>
            <a:r>
              <a:rPr lang="en-US" dirty="0"/>
              <a:t> </a:t>
            </a:r>
            <a:r>
              <a:rPr lang="en-US" sz="2800" dirty="0"/>
              <a:t>Physical sensations: astringency, hot and cold</a:t>
            </a:r>
          </a:p>
          <a:p>
            <a:r>
              <a:rPr lang="en-US" sz="2800" dirty="0"/>
              <a:t>                             “spicy” (capsaicin)  only register as heat –no taste</a:t>
            </a:r>
          </a:p>
          <a:p>
            <a:r>
              <a:rPr lang="en-US" sz="2800" dirty="0"/>
              <a:t>                               mint registers as cold</a:t>
            </a:r>
          </a:p>
          <a:p>
            <a:r>
              <a:rPr lang="en-US" altLang="en-US" sz="1050" dirty="0">
                <a:latin typeface="Arial" panose="020B0604020202020204" pitchFamily="34" charset="0"/>
                <a:hlinkClick r:id="rId2"/>
              </a:rPr>
              <a:t>https://www.winespectator.com/articles/will-spicy-food-affect-my-sense-of-taste 47776#:~:text=Capsaicin%2C%20the%20active%20component%20of,but%20the%20receptors%20will%20regenerate</a:t>
            </a:r>
            <a:endParaRPr lang="en-US" sz="2800" dirty="0"/>
          </a:p>
          <a:p>
            <a:r>
              <a:rPr lang="en-US" sz="2800" dirty="0"/>
              <a:t>Odors: many, many different chemicals. Registered in the nasal passages. May also be genetic and/or trained differences in perception of these. Will be affected by temperature</a:t>
            </a:r>
          </a:p>
          <a:p>
            <a:r>
              <a:rPr lang="en-US" sz="2800" dirty="0"/>
              <a:t>That’s it.</a:t>
            </a:r>
          </a:p>
          <a:p>
            <a:r>
              <a:rPr lang="en-US" dirty="0"/>
              <a:t>                              </a:t>
            </a:r>
          </a:p>
        </p:txBody>
      </p:sp>
    </p:spTree>
    <p:extLst>
      <p:ext uri="{BB962C8B-B14F-4D97-AF65-F5344CB8AC3E}">
        <p14:creationId xmlns:p14="http://schemas.microsoft.com/office/powerpoint/2010/main" val="50941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{7C728C87-DC11-4EB6-A284-A64E2DEE1A7A}tf56410444_win32</Template>
  <TotalTime>2285</TotalTime>
  <Words>2408</Words>
  <Application>Microsoft Office PowerPoint</Application>
  <PresentationFormat>Widescreen</PresentationFormat>
  <Paragraphs>194</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Baskerville</vt:lpstr>
      <vt:lpstr>Baskerville Old Face</vt:lpstr>
      <vt:lpstr>Calibri</vt:lpstr>
      <vt:lpstr>Gill Sans Light</vt:lpstr>
      <vt:lpstr>Gill Sans Nova</vt:lpstr>
      <vt:lpstr>Gill Sans Nova Light</vt:lpstr>
      <vt:lpstr>Office Theme</vt:lpstr>
      <vt:lpstr>Foods that Change Flavors Taste</vt:lpstr>
      <vt:lpstr>Agenda</vt:lpstr>
      <vt:lpstr>Biology of Taste</vt:lpstr>
      <vt:lpstr>Fun Facts: about your buds</vt:lpstr>
      <vt:lpstr>PowerPoint Presentation</vt:lpstr>
      <vt:lpstr>Variations: low, medium and super-tasters</vt:lpstr>
      <vt:lpstr>Maturing Tastes: debatable</vt:lpstr>
      <vt:lpstr>About those 5 Tasants</vt:lpstr>
      <vt:lpstr>Other parts of flavor (what we aren’t talking about)</vt:lpstr>
      <vt:lpstr>https://www.apps.fst.vt.edu/extension/enology/extonline/foodwine.html</vt:lpstr>
      <vt:lpstr>Sweet covers up sweet</vt:lpstr>
      <vt:lpstr>Sour covers up sour</vt:lpstr>
      <vt:lpstr>Bitter – very sensitive</vt:lpstr>
      <vt:lpstr>Salty</vt:lpstr>
      <vt:lpstr>Lipids…aka fats hide tannins</vt:lpstr>
      <vt:lpstr>Asparagus is weird</vt:lpstr>
      <vt:lpstr>Artichokes and cynarine</vt:lpstr>
      <vt:lpstr>à chacun son goût</vt:lpstr>
      <vt:lpstr>For fun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Foods that Change Flavors Taste</dc:title>
  <dc:creator>meg ulfers</dc:creator>
  <cp:lastModifiedBy>meg ulfers</cp:lastModifiedBy>
  <cp:revision>5</cp:revision>
  <dcterms:created xsi:type="dcterms:W3CDTF">2023-09-02T12:43:52Z</dcterms:created>
  <dcterms:modified xsi:type="dcterms:W3CDTF">2023-09-08T21:27:36Z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